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>
  <p:sldMasterIdLst>
    <p:sldMasterId id="2147483648" r:id="rId1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/>
  <p:notesSz cx="51435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>
        <p:guide pos="2880"/>
        <p:guide pos="162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142346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521884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2099463891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37889493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075712351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5191166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184368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5574473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253527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799134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2505128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979420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006171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93524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472324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456806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1151832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485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339564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6288923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903998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461277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9627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561131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757480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1009223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503090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50597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2737624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1482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957800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1182121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594768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55024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2293936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2589406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2474149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1"/>
            <a:ext cx="6858000" cy="17906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75718083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7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185459551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150506569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547234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997937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059925611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67504012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124919850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9201370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0536129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3"/>
            <a:ext cx="1971675" cy="4358878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40814504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49" y="273843"/>
            <a:ext cx="5800725" cy="435887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39178297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10922461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7778269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544720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03501157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37844924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210067079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5915762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2085087" name="Title 1"/>
          <p:cNvSpPr>
            <a:spLocks noGrp="1"/>
          </p:cNvSpPr>
          <p:nvPr>
            <p:ph type="title"/>
          </p:nvPr>
        </p:nvSpPr>
        <p:spPr bwMode="auto">
          <a:xfrm>
            <a:off x="623887" y="1282303"/>
            <a:ext cx="7886700" cy="2139552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1116331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3442097"/>
            <a:ext cx="7886700" cy="112513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30319733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16271801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5799842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05721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97417190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49" y="1369218"/>
            <a:ext cx="3886200" cy="326350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0240286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29001150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586766722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3048873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6100827" name="Title 1"/>
          <p:cNvSpPr>
            <a:spLocks noGrp="1"/>
          </p:cNvSpPr>
          <p:nvPr>
            <p:ph type="title"/>
          </p:nvPr>
        </p:nvSpPr>
        <p:spPr bwMode="auto">
          <a:xfrm>
            <a:off x="629840" y="273843"/>
            <a:ext cx="7886700" cy="994171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822372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1" y="1260871"/>
            <a:ext cx="3868339" cy="6179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3461087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1" y="1878805"/>
            <a:ext cx="3868339" cy="2763440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29062324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1"/>
            <a:ext cx="3887390" cy="6179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837828402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5"/>
            <a:ext cx="3887390" cy="2763440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212706879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123282919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2354885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637442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5301260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466821519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0551693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6719217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2086063807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5090443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1009873" name="Title 1"/>
          <p:cNvSpPr>
            <a:spLocks noGrp="1"/>
          </p:cNvSpPr>
          <p:nvPr>
            <p:ph type="title"/>
          </p:nvPr>
        </p:nvSpPr>
        <p:spPr bwMode="auto">
          <a:xfrm>
            <a:off x="629840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536233347" name="Content Placeholder 2"/>
          <p:cNvSpPr>
            <a:spLocks noGrp="1"/>
          </p:cNvSpPr>
          <p:nvPr>
            <p:ph idx="1"/>
          </p:nvPr>
        </p:nvSpPr>
        <p:spPr bwMode="auto">
          <a:xfrm>
            <a:off x="3887390" y="740567"/>
            <a:ext cx="4629150" cy="36552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65327826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1543050"/>
            <a:ext cx="2949177" cy="28586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7431248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572323963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3154149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2024018" name="Title 1"/>
          <p:cNvSpPr>
            <a:spLocks noGrp="1"/>
          </p:cNvSpPr>
          <p:nvPr>
            <p:ph type="title"/>
          </p:nvPr>
        </p:nvSpPr>
        <p:spPr bwMode="auto">
          <a:xfrm>
            <a:off x="629840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743992458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0" y="740567"/>
            <a:ext cx="4629150" cy="365521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186027264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1543050"/>
            <a:ext cx="2949177" cy="28586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72565566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194655153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8230148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tx1">
            <a:lumMod val="75000"/>
            <a:lumOff val="2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2498979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9" y="273843"/>
            <a:ext cx="7886700" cy="994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829756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49" y="1369218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73022124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49" y="4767261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129540135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1"/>
            <a:ext cx="30861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3733479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1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l" defTabSz="685800" rtl="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media1.svg"/><Relationship Id="rId5" Type="http://schemas.openxmlformats.org/officeDocument/2006/relationships/image" Target="../media/image11.png"/><Relationship Id="rId6" Type="http://schemas.openxmlformats.org/officeDocument/2006/relationships/image" Target="../media/media2.svg"/><Relationship Id="rId7" Type="http://schemas.openxmlformats.org/officeDocument/2006/relationships/image" Target="../media/image12.png"/><Relationship Id="rId8" Type="http://schemas.openxmlformats.org/officeDocument/2006/relationships/image" Target="../media/media3.svg"/><Relationship Id="rId9" Type="http://schemas.openxmlformats.org/officeDocument/2006/relationships/image" Target="../media/image13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5686967" name="Text 0"/>
          <p:cNvSpPr/>
          <p:nvPr/>
        </p:nvSpPr>
        <p:spPr bwMode="auto">
          <a:xfrm>
            <a:off x="2605766" y="2571930"/>
            <a:ext cx="4117527" cy="444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ct val="104000"/>
              </a:lnSpc>
              <a:buNone/>
              <a:defRPr/>
            </a:pPr>
            <a:r>
              <a:rPr lang="en-US" sz="275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Legálne a nelegálne drogy</a:t>
            </a:r>
            <a:endParaRPr lang="en-US" sz="2750"/>
          </a:p>
        </p:txBody>
      </p:sp>
      <p:sp>
        <p:nvSpPr>
          <p:cNvPr id="1317010974" name="Text 1"/>
          <p:cNvSpPr/>
          <p:nvPr/>
        </p:nvSpPr>
        <p:spPr bwMode="auto">
          <a:xfrm>
            <a:off x="2279254" y="3583475"/>
            <a:ext cx="4722763" cy="9993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33000"/>
              </a:lnSpc>
              <a:spcAft>
                <a:spcPts val="1250"/>
              </a:spcAft>
              <a:buNone/>
              <a:defRPr/>
            </a:pPr>
            <a:r>
              <a:rPr lang="en-US" sz="1100">
                <a:solidFill>
                  <a:srgbClr val="D6D9D7"/>
                </a:solidFill>
                <a:latin typeface="Inter"/>
                <a:ea typeface="Inter"/>
                <a:cs typeface="Inter"/>
              </a:rPr>
              <a:t>Ich účinky a riziká</a:t>
            </a:r>
            <a:endParaRPr lang="en-US" sz="1100"/>
          </a:p>
          <a:p>
            <a:pPr marL="0" indent="0" algn="ctr">
              <a:lnSpc>
                <a:spcPct val="133000"/>
              </a:lnSpc>
              <a:spcAft>
                <a:spcPts val="1250"/>
              </a:spcAft>
              <a:buNone/>
              <a:defRPr/>
            </a:pPr>
            <a:r>
              <a:rPr lang="en-US" sz="1100">
                <a:solidFill>
                  <a:srgbClr val="D6D9D7"/>
                </a:solidFill>
                <a:latin typeface="Inter"/>
                <a:ea typeface="Inter"/>
                <a:cs typeface="Inter"/>
              </a:rPr>
              <a:t>Dominik Jordanov IX.A</a:t>
            </a:r>
            <a:endParaRPr lang="en-US" sz="1100"/>
          </a:p>
          <a:p>
            <a:pPr marL="0" indent="0" algn="ctr">
              <a:lnSpc>
                <a:spcPct val="133000"/>
              </a:lnSpc>
              <a:buNone/>
              <a:defRPr/>
            </a:pPr>
            <a:r>
              <a:rPr lang="en-US" sz="1100">
                <a:solidFill>
                  <a:srgbClr val="D6D9D7"/>
                </a:solidFill>
                <a:latin typeface="Inter"/>
                <a:ea typeface="Inter"/>
                <a:cs typeface="Inter"/>
              </a:rPr>
              <a:t>22.5.2026</a:t>
            </a:r>
            <a:endParaRPr lang="en-US" sz="1100"/>
          </a:p>
        </p:txBody>
      </p:sp>
      <p:pic>
        <p:nvPicPr>
          <p:cNvPr id="754151318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-41304" y="-1568"/>
            <a:ext cx="9230845" cy="2351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1787582" name="Text 0"/>
          <p:cNvSpPr/>
          <p:nvPr/>
        </p:nvSpPr>
        <p:spPr bwMode="auto">
          <a:xfrm>
            <a:off x="496118" y="458316"/>
            <a:ext cx="893451" cy="4444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275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Záver</a:t>
            </a:r>
            <a:endParaRPr lang="en-US" sz="2750"/>
          </a:p>
        </p:txBody>
      </p:sp>
      <p:sp>
        <p:nvSpPr>
          <p:cNvPr id="1520533454" name="Shape 1"/>
          <p:cNvSpPr/>
          <p:nvPr/>
        </p:nvSpPr>
        <p:spPr bwMode="auto">
          <a:xfrm>
            <a:off x="496119" y="1326505"/>
            <a:ext cx="2290465" cy="1728936"/>
          </a:xfrm>
          <a:prstGeom prst="roundRect">
            <a:avLst>
              <a:gd name="adj" fmla="val 5289"/>
            </a:avLst>
          </a:prstGeom>
          <a:solidFill>
            <a:srgbClr val="2D3133"/>
          </a:solidFill>
          <a:ln w="19050">
            <a:solidFill>
              <a:srgbClr val="65696B"/>
            </a:solidFill>
            <a:prstDash val="solid"/>
          </a:ln>
        </p:spPr>
      </p:sp>
      <p:sp>
        <p:nvSpPr>
          <p:cNvPr id="1690179559" name="Shape 2"/>
          <p:cNvSpPr/>
          <p:nvPr/>
        </p:nvSpPr>
        <p:spPr bwMode="auto">
          <a:xfrm>
            <a:off x="496119" y="1307455"/>
            <a:ext cx="2290465" cy="76200"/>
          </a:xfrm>
          <a:prstGeom prst="roundRect">
            <a:avLst>
              <a:gd name="adj" fmla="val 27907"/>
            </a:avLst>
          </a:prstGeom>
          <a:solidFill>
            <a:srgbClr val="AC9EF5"/>
          </a:solidFill>
          <a:ln/>
        </p:spPr>
      </p:sp>
      <p:sp>
        <p:nvSpPr>
          <p:cNvPr id="101926078" name="Shape 3"/>
          <p:cNvSpPr/>
          <p:nvPr/>
        </p:nvSpPr>
        <p:spPr bwMode="auto">
          <a:xfrm>
            <a:off x="1428713" y="1113904"/>
            <a:ext cx="425276" cy="425276"/>
          </a:xfrm>
          <a:prstGeom prst="roundRect">
            <a:avLst>
              <a:gd name="adj" fmla="val 134383"/>
            </a:avLst>
          </a:prstGeom>
          <a:solidFill>
            <a:srgbClr val="AC9EF5"/>
          </a:solidFill>
          <a:ln/>
        </p:spPr>
      </p:sp>
      <p:sp>
        <p:nvSpPr>
          <p:cNvPr id="1709139069" name="Text 4"/>
          <p:cNvSpPr/>
          <p:nvPr/>
        </p:nvSpPr>
        <p:spPr bwMode="auto">
          <a:xfrm>
            <a:off x="1595763" y="1220241"/>
            <a:ext cx="92539" cy="21404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300">
                <a:solidFill>
                  <a:srgbClr val="000000"/>
                </a:solidFill>
                <a:latin typeface="DM Sans Medium"/>
                <a:ea typeface="DM Sans Medium"/>
                <a:cs typeface="DM Sans Medium"/>
              </a:rPr>
              <a:t>1</a:t>
            </a:r>
            <a:endParaRPr lang="en-US" sz="1300"/>
          </a:p>
        </p:txBody>
      </p:sp>
      <p:sp>
        <p:nvSpPr>
          <p:cNvPr id="1074828341" name="Text 5"/>
          <p:cNvSpPr/>
          <p:nvPr/>
        </p:nvSpPr>
        <p:spPr bwMode="auto">
          <a:xfrm>
            <a:off x="656924" y="1680863"/>
            <a:ext cx="1315702" cy="22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35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Čo som sa naučil</a:t>
            </a:r>
            <a:endParaRPr lang="en-US" sz="1350"/>
          </a:p>
        </p:txBody>
      </p:sp>
      <p:sp>
        <p:nvSpPr>
          <p:cNvPr id="622181699" name="Text 6"/>
          <p:cNvSpPr/>
          <p:nvPr/>
        </p:nvSpPr>
        <p:spPr bwMode="auto">
          <a:xfrm>
            <a:off x="656927" y="1987376"/>
            <a:ext cx="1968847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en-US" sz="1100">
                <a:solidFill>
                  <a:srgbClr val="D6D9D7"/>
                </a:solidFill>
                <a:latin typeface="Inter"/>
                <a:ea typeface="Inter"/>
                <a:cs typeface="Inter"/>
              </a:rPr>
              <a:t>Drogy, aj legálne, menia chémiu mozgu a môžu viesť k ťažkej závislosti s vážnymi následkami.</a:t>
            </a:r>
            <a:endParaRPr lang="en-US" sz="1100"/>
          </a:p>
        </p:txBody>
      </p:sp>
      <p:sp>
        <p:nvSpPr>
          <p:cNvPr id="1656202115" name="Shape 7"/>
          <p:cNvSpPr/>
          <p:nvPr/>
        </p:nvSpPr>
        <p:spPr bwMode="auto">
          <a:xfrm>
            <a:off x="2928342" y="1326505"/>
            <a:ext cx="2290539" cy="1728936"/>
          </a:xfrm>
          <a:prstGeom prst="roundRect">
            <a:avLst>
              <a:gd name="adj" fmla="val 5289"/>
            </a:avLst>
          </a:prstGeom>
          <a:solidFill>
            <a:srgbClr val="2D3133"/>
          </a:solidFill>
          <a:ln w="19050">
            <a:solidFill>
              <a:srgbClr val="65696B"/>
            </a:solidFill>
            <a:prstDash val="solid"/>
          </a:ln>
        </p:spPr>
      </p:sp>
      <p:sp>
        <p:nvSpPr>
          <p:cNvPr id="1459363247" name="Shape 8"/>
          <p:cNvSpPr/>
          <p:nvPr/>
        </p:nvSpPr>
        <p:spPr bwMode="auto">
          <a:xfrm>
            <a:off x="2928342" y="1307455"/>
            <a:ext cx="2290539" cy="76200"/>
          </a:xfrm>
          <a:prstGeom prst="roundRect">
            <a:avLst>
              <a:gd name="adj" fmla="val 27907"/>
            </a:avLst>
          </a:prstGeom>
          <a:solidFill>
            <a:srgbClr val="AC9EF5"/>
          </a:solidFill>
          <a:ln/>
        </p:spPr>
      </p:sp>
      <p:sp>
        <p:nvSpPr>
          <p:cNvPr id="743938901" name="Shape 9"/>
          <p:cNvSpPr/>
          <p:nvPr/>
        </p:nvSpPr>
        <p:spPr bwMode="auto">
          <a:xfrm>
            <a:off x="3860936" y="1113904"/>
            <a:ext cx="425276" cy="425276"/>
          </a:xfrm>
          <a:prstGeom prst="roundRect">
            <a:avLst>
              <a:gd name="adj" fmla="val 134383"/>
            </a:avLst>
          </a:prstGeom>
          <a:solidFill>
            <a:srgbClr val="AC9EF5"/>
          </a:solidFill>
          <a:ln/>
        </p:spPr>
      </p:sp>
      <p:sp>
        <p:nvSpPr>
          <p:cNvPr id="615630754" name="Text 10"/>
          <p:cNvSpPr/>
          <p:nvPr/>
        </p:nvSpPr>
        <p:spPr bwMode="auto">
          <a:xfrm>
            <a:off x="4027987" y="1220241"/>
            <a:ext cx="92539" cy="21404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300">
                <a:solidFill>
                  <a:srgbClr val="000000"/>
                </a:solidFill>
                <a:latin typeface="DM Sans Medium"/>
                <a:ea typeface="DM Sans Medium"/>
                <a:cs typeface="DM Sans Medium"/>
              </a:rPr>
              <a:t>2</a:t>
            </a:r>
            <a:endParaRPr lang="en-US" sz="1300"/>
          </a:p>
        </p:txBody>
      </p:sp>
      <p:sp>
        <p:nvSpPr>
          <p:cNvPr id="1864946925" name="Text 11"/>
          <p:cNvSpPr/>
          <p:nvPr/>
        </p:nvSpPr>
        <p:spPr bwMode="auto">
          <a:xfrm>
            <a:off x="3089151" y="1680864"/>
            <a:ext cx="753478" cy="222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35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Môj názor</a:t>
            </a:r>
            <a:endParaRPr lang="en-US" sz="1350"/>
          </a:p>
        </p:txBody>
      </p:sp>
      <p:sp>
        <p:nvSpPr>
          <p:cNvPr id="2079202194" name="Text 12"/>
          <p:cNvSpPr/>
          <p:nvPr/>
        </p:nvSpPr>
        <p:spPr bwMode="auto">
          <a:xfrm>
            <a:off x="3089151" y="1987376"/>
            <a:ext cx="1968922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en-US" sz="1100">
                <a:solidFill>
                  <a:srgbClr val="D6D9D7"/>
                </a:solidFill>
                <a:latin typeface="Inter"/>
                <a:ea typeface="Inter"/>
                <a:cs typeface="Inter"/>
              </a:rPr>
              <a:t>Užívanie drog nie je riešenie problémov. Často končí stratou zdravia, vzťahov aj budúcnosti.</a:t>
            </a:r>
            <a:endParaRPr lang="en-US" sz="1100"/>
          </a:p>
        </p:txBody>
      </p:sp>
      <p:sp>
        <p:nvSpPr>
          <p:cNvPr id="130232131" name="Shape 13"/>
          <p:cNvSpPr/>
          <p:nvPr/>
        </p:nvSpPr>
        <p:spPr bwMode="auto">
          <a:xfrm>
            <a:off x="496119" y="3409801"/>
            <a:ext cx="4722763" cy="1275308"/>
          </a:xfrm>
          <a:prstGeom prst="roundRect">
            <a:avLst>
              <a:gd name="adj" fmla="val 7170"/>
            </a:avLst>
          </a:prstGeom>
          <a:solidFill>
            <a:srgbClr val="2D3133"/>
          </a:solidFill>
          <a:ln w="19050">
            <a:solidFill>
              <a:srgbClr val="65696B"/>
            </a:solidFill>
            <a:prstDash val="solid"/>
          </a:ln>
        </p:spPr>
      </p:sp>
      <p:sp>
        <p:nvSpPr>
          <p:cNvPr id="439498077" name="Shape 14"/>
          <p:cNvSpPr/>
          <p:nvPr/>
        </p:nvSpPr>
        <p:spPr bwMode="auto">
          <a:xfrm>
            <a:off x="496119" y="3390751"/>
            <a:ext cx="4722763" cy="76200"/>
          </a:xfrm>
          <a:prstGeom prst="roundRect">
            <a:avLst>
              <a:gd name="adj" fmla="val 27907"/>
            </a:avLst>
          </a:prstGeom>
          <a:solidFill>
            <a:srgbClr val="AC9EF5"/>
          </a:solidFill>
          <a:ln/>
        </p:spPr>
      </p:sp>
      <p:sp>
        <p:nvSpPr>
          <p:cNvPr id="2097789643" name="Shape 15"/>
          <p:cNvSpPr/>
          <p:nvPr/>
        </p:nvSpPr>
        <p:spPr bwMode="auto">
          <a:xfrm>
            <a:off x="2644862" y="3197200"/>
            <a:ext cx="425276" cy="425276"/>
          </a:xfrm>
          <a:prstGeom prst="roundRect">
            <a:avLst>
              <a:gd name="adj" fmla="val 134383"/>
            </a:avLst>
          </a:prstGeom>
          <a:solidFill>
            <a:srgbClr val="AC9EF5"/>
          </a:solidFill>
          <a:ln/>
        </p:spPr>
      </p:sp>
      <p:sp>
        <p:nvSpPr>
          <p:cNvPr id="1447763698" name="Text 16"/>
          <p:cNvSpPr/>
          <p:nvPr/>
        </p:nvSpPr>
        <p:spPr bwMode="auto">
          <a:xfrm>
            <a:off x="2811913" y="3303537"/>
            <a:ext cx="92539" cy="21404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300">
                <a:solidFill>
                  <a:srgbClr val="000000"/>
                </a:solidFill>
                <a:latin typeface="DM Sans Medium"/>
                <a:ea typeface="DM Sans Medium"/>
                <a:cs typeface="DM Sans Medium"/>
              </a:rPr>
              <a:t>3</a:t>
            </a:r>
            <a:endParaRPr lang="en-US" sz="1300"/>
          </a:p>
        </p:txBody>
      </p:sp>
      <p:sp>
        <p:nvSpPr>
          <p:cNvPr id="1526032474" name="Text 17"/>
          <p:cNvSpPr/>
          <p:nvPr/>
        </p:nvSpPr>
        <p:spPr bwMode="auto">
          <a:xfrm>
            <a:off x="656926" y="3764160"/>
            <a:ext cx="2154521" cy="222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35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Odporúčanie pre rovesníkov</a:t>
            </a:r>
            <a:endParaRPr lang="en-US" sz="1350"/>
          </a:p>
        </p:txBody>
      </p:sp>
      <p:sp>
        <p:nvSpPr>
          <p:cNvPr id="964764194" name="Text 18"/>
          <p:cNvSpPr/>
          <p:nvPr/>
        </p:nvSpPr>
        <p:spPr bwMode="auto">
          <a:xfrm>
            <a:off x="656927" y="4070672"/>
            <a:ext cx="4401145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en-US" sz="1100">
                <a:solidFill>
                  <a:srgbClr val="D6D9D7"/>
                </a:solidFill>
                <a:latin typeface="Inter"/>
                <a:ea typeface="Inter"/>
                <a:cs typeface="Inter"/>
              </a:rPr>
              <a:t>Buďte informovaní, nájdite si zdravé záľuby a nebojte sa povedať </a:t>
            </a:r>
            <a:r>
              <a:rPr lang="en-US" sz="1100" b="1">
                <a:solidFill>
                  <a:srgbClr val="D6D9D7"/>
                </a:solidFill>
                <a:latin typeface="Inter"/>
                <a:ea typeface="Inter"/>
                <a:cs typeface="Inter"/>
              </a:rPr>
              <a:t>NIE</a:t>
            </a:r>
            <a:r>
              <a:rPr lang="en-US" sz="1100">
                <a:solidFill>
                  <a:srgbClr val="D6D9D7"/>
                </a:solidFill>
                <a:latin typeface="Inter"/>
                <a:ea typeface="Inter"/>
                <a:cs typeface="Inter"/>
              </a:rPr>
              <a:t>. Ak potrebujete pomoc, požiadajte o ňu.</a:t>
            </a:r>
            <a:endParaRPr lang="en-US" sz="1100"/>
          </a:p>
        </p:txBody>
      </p:sp>
      <p:pic>
        <p:nvPicPr>
          <p:cNvPr id="351680725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rot="16199998" flipH="0" flipV="0">
            <a:off x="4861812" y="909201"/>
            <a:ext cx="5204462" cy="3384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8272632" name="Text 0"/>
          <p:cNvSpPr/>
          <p:nvPr/>
        </p:nvSpPr>
        <p:spPr bwMode="auto">
          <a:xfrm>
            <a:off x="496118" y="516061"/>
            <a:ext cx="1889113" cy="400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250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Čo sú drogy?</a:t>
            </a:r>
            <a:endParaRPr lang="en-US" sz="2500"/>
          </a:p>
        </p:txBody>
      </p:sp>
      <p:sp>
        <p:nvSpPr>
          <p:cNvPr id="1626777853" name="Text 1"/>
          <p:cNvSpPr/>
          <p:nvPr/>
        </p:nvSpPr>
        <p:spPr bwMode="auto">
          <a:xfrm>
            <a:off x="6001791" y="1201786"/>
            <a:ext cx="618349" cy="200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25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Definícia</a:t>
            </a:r>
            <a:endParaRPr lang="en-US" sz="1250"/>
          </a:p>
        </p:txBody>
      </p:sp>
      <p:sp>
        <p:nvSpPr>
          <p:cNvPr id="1899132935" name="Text 2"/>
          <p:cNvSpPr/>
          <p:nvPr/>
        </p:nvSpPr>
        <p:spPr bwMode="auto">
          <a:xfrm>
            <a:off x="6001792" y="1515889"/>
            <a:ext cx="2650778" cy="7756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  <a:defRPr/>
            </a:pPr>
            <a:r>
              <a:rPr lang="en-US" sz="1000">
                <a:solidFill>
                  <a:srgbClr val="D6D9D7"/>
                </a:solidFill>
                <a:latin typeface="Inter"/>
                <a:ea typeface="Inter"/>
                <a:cs typeface="Inter"/>
              </a:rPr>
              <a:t>Droga je akákoľvek látka, ktorá po vstupe do organizmu ovplyvňuje jeho fungovanie – fyzicky aj psychicky. Môže meniť vnímanie, náladu, správanie aj zdravie človeka.</a:t>
            </a:r>
            <a:endParaRPr lang="en-US" sz="1000"/>
          </a:p>
        </p:txBody>
      </p:sp>
      <p:sp>
        <p:nvSpPr>
          <p:cNvPr id="230847637" name="Text 3"/>
          <p:cNvSpPr/>
          <p:nvPr/>
        </p:nvSpPr>
        <p:spPr bwMode="auto">
          <a:xfrm>
            <a:off x="6001791" y="2406402"/>
            <a:ext cx="1545338" cy="200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25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Legálne vs. nelegálne</a:t>
            </a:r>
            <a:endParaRPr lang="en-US" sz="1250"/>
          </a:p>
        </p:txBody>
      </p:sp>
      <p:sp>
        <p:nvSpPr>
          <p:cNvPr id="719615638" name="Text 4"/>
          <p:cNvSpPr/>
          <p:nvPr/>
        </p:nvSpPr>
        <p:spPr bwMode="auto">
          <a:xfrm>
            <a:off x="6001792" y="2720504"/>
            <a:ext cx="2650778" cy="7756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  <a:defRPr/>
            </a:pPr>
            <a:r>
              <a:rPr lang="en-US" sz="1000" b="1">
                <a:solidFill>
                  <a:srgbClr val="D6D9D7"/>
                </a:solidFill>
                <a:latin typeface="Inter"/>
                <a:ea typeface="Inter"/>
                <a:cs typeface="Inter"/>
              </a:rPr>
              <a:t>Legálne drogy</a:t>
            </a:r>
            <a:r>
              <a:rPr lang="en-US" sz="1000">
                <a:solidFill>
                  <a:srgbClr val="D6D9D7"/>
                </a:solidFill>
                <a:latin typeface="Inter"/>
                <a:ea typeface="Inter"/>
                <a:cs typeface="Inter"/>
              </a:rPr>
              <a:t> sú povolené zákonom (alkohol, nikotín, kofeín), no nie sú neškodné. </a:t>
            </a:r>
            <a:r>
              <a:rPr lang="en-US" sz="1000" b="1">
                <a:solidFill>
                  <a:srgbClr val="D6D9D7"/>
                </a:solidFill>
                <a:latin typeface="Inter"/>
                <a:ea typeface="Inter"/>
                <a:cs typeface="Inter"/>
              </a:rPr>
              <a:t>Nelegálne drogy</a:t>
            </a:r>
            <a:r>
              <a:rPr lang="en-US" sz="1000">
                <a:solidFill>
                  <a:srgbClr val="D6D9D7"/>
                </a:solidFill>
                <a:latin typeface="Inter"/>
                <a:ea typeface="Inter"/>
                <a:cs typeface="Inter"/>
              </a:rPr>
              <a:t> sú zakázané a ich držanie, predaj či užívanie je trestné.</a:t>
            </a:r>
            <a:endParaRPr lang="en-US" sz="1000"/>
          </a:p>
        </p:txBody>
      </p:sp>
      <p:sp>
        <p:nvSpPr>
          <p:cNvPr id="1352418515" name="Text 5"/>
          <p:cNvSpPr/>
          <p:nvPr/>
        </p:nvSpPr>
        <p:spPr bwMode="auto">
          <a:xfrm>
            <a:off x="6001791" y="3611016"/>
            <a:ext cx="1882521" cy="200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25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Prečo ľudia drogy užívajú?</a:t>
            </a:r>
            <a:endParaRPr lang="en-US" sz="1250"/>
          </a:p>
        </p:txBody>
      </p:sp>
      <p:sp>
        <p:nvSpPr>
          <p:cNvPr id="905027436" name="Text 6"/>
          <p:cNvSpPr/>
          <p:nvPr/>
        </p:nvSpPr>
        <p:spPr bwMode="auto">
          <a:xfrm>
            <a:off x="6001792" y="3925119"/>
            <a:ext cx="2650778" cy="6621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27000"/>
              </a:lnSpc>
              <a:buSzPct val="100000"/>
              <a:buChar char="•"/>
              <a:defRPr/>
            </a:pPr>
            <a:r>
              <a:rPr lang="en-US" sz="1000">
                <a:solidFill>
                  <a:srgbClr val="D6D9D7"/>
                </a:solidFill>
                <a:latin typeface="Inter"/>
                <a:ea typeface="Inter"/>
                <a:cs typeface="Inter"/>
              </a:rPr>
              <a:t>Zvedavosť a túžba po zážitku</a:t>
            </a:r>
            <a:endParaRPr lang="en-US" sz="1000"/>
          </a:p>
          <a:p>
            <a:pPr marL="342900" indent="-342900" algn="l">
              <a:lnSpc>
                <a:spcPct val="127000"/>
              </a:lnSpc>
              <a:buSzPct val="100000"/>
              <a:buChar char="•"/>
              <a:defRPr/>
            </a:pPr>
            <a:r>
              <a:rPr lang="en-US" sz="1000">
                <a:solidFill>
                  <a:srgbClr val="D6D9D7"/>
                </a:solidFill>
                <a:latin typeface="Inter"/>
                <a:ea typeface="Inter"/>
                <a:cs typeface="Inter"/>
              </a:rPr>
              <a:t>Únik pred stresom alebo problémami</a:t>
            </a:r>
            <a:endParaRPr lang="en-US" sz="1000"/>
          </a:p>
          <a:p>
            <a:pPr marL="342900" indent="-342900" algn="l">
              <a:lnSpc>
                <a:spcPct val="127000"/>
              </a:lnSpc>
              <a:buSzPct val="100000"/>
              <a:buChar char="•"/>
              <a:defRPr/>
            </a:pPr>
            <a:r>
              <a:rPr lang="en-US" sz="1000">
                <a:solidFill>
                  <a:srgbClr val="D6D9D7"/>
                </a:solidFill>
                <a:latin typeface="Inter"/>
                <a:ea typeface="Inter"/>
                <a:cs typeface="Inter"/>
              </a:rPr>
              <a:t>Tlak rovesníkov</a:t>
            </a:r>
            <a:endParaRPr lang="en-US" sz="1000"/>
          </a:p>
        </p:txBody>
      </p:sp>
      <p:pic>
        <p:nvPicPr>
          <p:cNvPr id="317237308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727240" y="1795009"/>
            <a:ext cx="3993954" cy="2130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5891159" name="Text 0"/>
          <p:cNvSpPr/>
          <p:nvPr/>
        </p:nvSpPr>
        <p:spPr bwMode="auto">
          <a:xfrm>
            <a:off x="496118" y="861491"/>
            <a:ext cx="2214392" cy="4444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275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Legálne drogy</a:t>
            </a:r>
            <a:endParaRPr lang="en-US" sz="2750"/>
          </a:p>
        </p:txBody>
      </p:sp>
      <p:sp>
        <p:nvSpPr>
          <p:cNvPr id="1885542511" name="Text 1"/>
          <p:cNvSpPr/>
          <p:nvPr/>
        </p:nvSpPr>
        <p:spPr bwMode="auto">
          <a:xfrm>
            <a:off x="496118" y="1587996"/>
            <a:ext cx="4314090" cy="22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en-US" sz="1100">
                <a:solidFill>
                  <a:srgbClr val="D6D9D7"/>
                </a:solidFill>
                <a:latin typeface="Inter"/>
                <a:ea typeface="Inter"/>
                <a:cs typeface="Inter"/>
              </a:rPr>
              <a:t>Aj legálne látky môžu spôsobiť vážne zdravotné problémy a závislosť.</a:t>
            </a:r>
            <a:endParaRPr lang="en-US" sz="1100"/>
          </a:p>
        </p:txBody>
      </p:sp>
      <p:sp>
        <p:nvSpPr>
          <p:cNvPr id="1573810044" name="Text 2"/>
          <p:cNvSpPr/>
          <p:nvPr/>
        </p:nvSpPr>
        <p:spPr bwMode="auto">
          <a:xfrm>
            <a:off x="496118" y="3295054"/>
            <a:ext cx="563028" cy="222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35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Alkohol</a:t>
            </a:r>
            <a:endParaRPr lang="en-US" sz="1350"/>
          </a:p>
        </p:txBody>
      </p:sp>
      <p:sp>
        <p:nvSpPr>
          <p:cNvPr id="1137433810" name="Text 3"/>
          <p:cNvSpPr/>
          <p:nvPr/>
        </p:nvSpPr>
        <p:spPr bwMode="auto">
          <a:xfrm>
            <a:off x="496119" y="3601566"/>
            <a:ext cx="2599134" cy="6804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en-US" sz="1100">
                <a:solidFill>
                  <a:srgbClr val="D6D9D7"/>
                </a:solidFill>
                <a:latin typeface="Inter"/>
                <a:ea typeface="Inter"/>
                <a:cs typeface="Inter"/>
              </a:rPr>
              <a:t>Poškodzuje pečeň, srdce a mozog. Spôsobuje závislosť a sociálne problémy.</a:t>
            </a:r>
            <a:endParaRPr lang="en-US" sz="1100"/>
          </a:p>
        </p:txBody>
      </p:sp>
      <p:sp>
        <p:nvSpPr>
          <p:cNvPr id="281847520" name="Text 4"/>
          <p:cNvSpPr/>
          <p:nvPr/>
        </p:nvSpPr>
        <p:spPr bwMode="auto">
          <a:xfrm>
            <a:off x="3272432" y="3295054"/>
            <a:ext cx="534312" cy="222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35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Nikotín</a:t>
            </a:r>
            <a:endParaRPr lang="en-US" sz="1350"/>
          </a:p>
        </p:txBody>
      </p:sp>
      <p:sp>
        <p:nvSpPr>
          <p:cNvPr id="187369745" name="Text 5"/>
          <p:cNvSpPr/>
          <p:nvPr/>
        </p:nvSpPr>
        <p:spPr bwMode="auto">
          <a:xfrm>
            <a:off x="3272432" y="3601566"/>
            <a:ext cx="2599134" cy="6804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en-US" sz="1100">
                <a:solidFill>
                  <a:srgbClr val="D6D9D7"/>
                </a:solidFill>
                <a:latin typeface="Inter"/>
                <a:ea typeface="Inter"/>
                <a:cs typeface="Inter"/>
              </a:rPr>
              <a:t>Obsiahnutý v cigaretách. Silne návykový, spôsobuje rakovinu pľúc a srdcové choroby.</a:t>
            </a:r>
            <a:endParaRPr lang="en-US" sz="1100"/>
          </a:p>
        </p:txBody>
      </p:sp>
      <p:sp>
        <p:nvSpPr>
          <p:cNvPr id="911843509" name="Text 6"/>
          <p:cNvSpPr/>
          <p:nvPr/>
        </p:nvSpPr>
        <p:spPr bwMode="auto">
          <a:xfrm>
            <a:off x="6048747" y="3295054"/>
            <a:ext cx="2135844" cy="222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35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Kofeín a energetické nápoje</a:t>
            </a:r>
            <a:endParaRPr lang="en-US" sz="1350"/>
          </a:p>
        </p:txBody>
      </p:sp>
      <p:sp>
        <p:nvSpPr>
          <p:cNvPr id="1532918986" name="Text 7"/>
          <p:cNvSpPr/>
          <p:nvPr/>
        </p:nvSpPr>
        <p:spPr bwMode="auto">
          <a:xfrm>
            <a:off x="6048747" y="3601566"/>
            <a:ext cx="2599134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en-US" sz="1100">
                <a:solidFill>
                  <a:srgbClr val="D6D9D7"/>
                </a:solidFill>
                <a:latin typeface="Inter"/>
                <a:ea typeface="Inter"/>
                <a:cs typeface="Inter"/>
              </a:rPr>
              <a:t>Vo veľkých dávkach spôsobujú úzkosť, nespavosť a zaťažujú srdce.</a:t>
            </a:r>
            <a:endParaRPr lang="en-US" sz="1100"/>
          </a:p>
        </p:txBody>
      </p:sp>
      <p:pic>
        <p:nvPicPr>
          <p:cNvPr id="1022236617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496118" y="1974278"/>
            <a:ext cx="1752078" cy="1222561"/>
          </a:xfrm>
          <a:prstGeom prst="rect">
            <a:avLst/>
          </a:prstGeom>
        </p:spPr>
      </p:pic>
      <p:pic>
        <p:nvPicPr>
          <p:cNvPr id="878404533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3272432" y="1974278"/>
            <a:ext cx="1643974" cy="1222561"/>
          </a:xfrm>
          <a:prstGeom prst="rect">
            <a:avLst/>
          </a:prstGeom>
        </p:spPr>
      </p:pic>
      <p:pic>
        <p:nvPicPr>
          <p:cNvPr id="380944390" name="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 flipH="0" flipV="0">
            <a:off x="6048747" y="1974278"/>
            <a:ext cx="1832533" cy="1222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9505235" name="Text 0"/>
          <p:cNvSpPr/>
          <p:nvPr/>
        </p:nvSpPr>
        <p:spPr bwMode="auto">
          <a:xfrm>
            <a:off x="3925118" y="401537"/>
            <a:ext cx="2174237" cy="377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235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Nelegálne drogy</a:t>
            </a:r>
            <a:endParaRPr lang="en-US" sz="2350"/>
          </a:p>
        </p:txBody>
      </p:sp>
      <p:sp>
        <p:nvSpPr>
          <p:cNvPr id="2020859038" name="Shape 1"/>
          <p:cNvSpPr/>
          <p:nvPr/>
        </p:nvSpPr>
        <p:spPr bwMode="auto">
          <a:xfrm>
            <a:off x="3925119" y="931664"/>
            <a:ext cx="4722763" cy="875779"/>
          </a:xfrm>
          <a:prstGeom prst="roundRect">
            <a:avLst>
              <a:gd name="adj" fmla="val 7831"/>
            </a:avLst>
          </a:prstGeom>
          <a:solidFill>
            <a:srgbClr val="2D3133"/>
          </a:solidFill>
          <a:ln w="14288">
            <a:solidFill>
              <a:srgbClr val="65696B"/>
            </a:solidFill>
            <a:prstDash val="solid"/>
          </a:ln>
        </p:spPr>
      </p:sp>
      <p:sp>
        <p:nvSpPr>
          <p:cNvPr id="1868494575" name="Shape 2"/>
          <p:cNvSpPr/>
          <p:nvPr/>
        </p:nvSpPr>
        <p:spPr bwMode="auto">
          <a:xfrm>
            <a:off x="3910831" y="931664"/>
            <a:ext cx="57150" cy="875779"/>
          </a:xfrm>
          <a:prstGeom prst="roundRect">
            <a:avLst>
              <a:gd name="adj" fmla="val 31628"/>
            </a:avLst>
          </a:prstGeom>
          <a:solidFill>
            <a:srgbClr val="AC9EF5"/>
          </a:solidFill>
          <a:ln/>
        </p:spPr>
      </p:sp>
      <p:sp>
        <p:nvSpPr>
          <p:cNvPr id="85083634" name="Text 3"/>
          <p:cNvSpPr/>
          <p:nvPr/>
        </p:nvSpPr>
        <p:spPr bwMode="auto">
          <a:xfrm>
            <a:off x="4102744" y="1066428"/>
            <a:ext cx="916797" cy="189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150">
                <a:solidFill>
                  <a:srgbClr val="000000"/>
                </a:solidFill>
                <a:latin typeface="DM Sans Medium"/>
                <a:ea typeface="DM Sans Medium"/>
                <a:cs typeface="DM Sans Medium"/>
              </a:rPr>
              <a:t>🌿</a:t>
            </a:r>
            <a:r>
              <a:rPr lang="en-US" sz="115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 Marihuana</a:t>
            </a:r>
            <a:endParaRPr lang="en-US" sz="1150"/>
          </a:p>
        </p:txBody>
      </p:sp>
      <p:sp>
        <p:nvSpPr>
          <p:cNvPr id="1896638119" name="Text 4"/>
          <p:cNvSpPr/>
          <p:nvPr/>
        </p:nvSpPr>
        <p:spPr bwMode="auto">
          <a:xfrm>
            <a:off x="4102745" y="1316086"/>
            <a:ext cx="4410373" cy="356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  <a:defRPr/>
            </a:pPr>
            <a:r>
              <a:rPr lang="en-US" sz="900">
                <a:solidFill>
                  <a:srgbClr val="D6D9D7"/>
                </a:solidFill>
                <a:latin typeface="Inter"/>
                <a:ea typeface="Inter"/>
                <a:cs typeface="Inter"/>
              </a:rPr>
              <a:t>Ovplyvňuje pamäť, sústredenie a motiváciu. Môže vyvolať psychózu a závislosť.</a:t>
            </a:r>
            <a:endParaRPr lang="en-US" sz="900"/>
          </a:p>
        </p:txBody>
      </p:sp>
      <p:sp>
        <p:nvSpPr>
          <p:cNvPr id="1102456523" name="Shape 5"/>
          <p:cNvSpPr/>
          <p:nvPr/>
        </p:nvSpPr>
        <p:spPr bwMode="auto">
          <a:xfrm>
            <a:off x="3925119" y="1909837"/>
            <a:ext cx="4722763" cy="875779"/>
          </a:xfrm>
          <a:prstGeom prst="roundRect">
            <a:avLst>
              <a:gd name="adj" fmla="val 7831"/>
            </a:avLst>
          </a:prstGeom>
          <a:solidFill>
            <a:srgbClr val="2D3133"/>
          </a:solidFill>
          <a:ln w="14288">
            <a:solidFill>
              <a:srgbClr val="65696B"/>
            </a:solidFill>
            <a:prstDash val="solid"/>
          </a:ln>
        </p:spPr>
      </p:sp>
      <p:sp>
        <p:nvSpPr>
          <p:cNvPr id="1515609187" name="Shape 6"/>
          <p:cNvSpPr/>
          <p:nvPr/>
        </p:nvSpPr>
        <p:spPr bwMode="auto">
          <a:xfrm>
            <a:off x="3910831" y="1909837"/>
            <a:ext cx="57150" cy="875779"/>
          </a:xfrm>
          <a:prstGeom prst="roundRect">
            <a:avLst>
              <a:gd name="adj" fmla="val 31628"/>
            </a:avLst>
          </a:prstGeom>
          <a:solidFill>
            <a:srgbClr val="AC9EF5"/>
          </a:solidFill>
          <a:ln/>
        </p:spPr>
      </p:sp>
      <p:sp>
        <p:nvSpPr>
          <p:cNvPr id="1168478181" name="Text 7"/>
          <p:cNvSpPr/>
          <p:nvPr/>
        </p:nvSpPr>
        <p:spPr bwMode="auto">
          <a:xfrm>
            <a:off x="4102744" y="2044600"/>
            <a:ext cx="721831" cy="189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150">
                <a:solidFill>
                  <a:srgbClr val="000000"/>
                </a:solidFill>
                <a:latin typeface="DM Sans Medium"/>
                <a:ea typeface="DM Sans Medium"/>
                <a:cs typeface="DM Sans Medium"/>
              </a:rPr>
              <a:t>💊</a:t>
            </a:r>
            <a:r>
              <a:rPr lang="en-US" sz="115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 Pervitín</a:t>
            </a:r>
            <a:endParaRPr lang="en-US" sz="1150"/>
          </a:p>
        </p:txBody>
      </p:sp>
      <p:sp>
        <p:nvSpPr>
          <p:cNvPr id="557359776" name="Text 8"/>
          <p:cNvSpPr/>
          <p:nvPr/>
        </p:nvSpPr>
        <p:spPr bwMode="auto">
          <a:xfrm>
            <a:off x="4102745" y="2294260"/>
            <a:ext cx="4410373" cy="356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  <a:defRPr/>
            </a:pPr>
            <a:r>
              <a:rPr lang="en-US" sz="900">
                <a:solidFill>
                  <a:srgbClr val="D6D9D7"/>
                </a:solidFill>
                <a:latin typeface="Inter"/>
                <a:ea typeface="Inter"/>
                <a:cs typeface="Inter"/>
              </a:rPr>
              <a:t>Extremne návyková látka. Ničí zuby, kožu, orgány aj psychiku. Rýchlo vedie k predávkovaniu.</a:t>
            </a:r>
            <a:endParaRPr lang="en-US" sz="900"/>
          </a:p>
        </p:txBody>
      </p:sp>
      <p:sp>
        <p:nvSpPr>
          <p:cNvPr id="648961970" name="Shape 9"/>
          <p:cNvSpPr/>
          <p:nvPr/>
        </p:nvSpPr>
        <p:spPr bwMode="auto">
          <a:xfrm>
            <a:off x="3925119" y="2888010"/>
            <a:ext cx="4722763" cy="875779"/>
          </a:xfrm>
          <a:prstGeom prst="roundRect">
            <a:avLst>
              <a:gd name="adj" fmla="val 7831"/>
            </a:avLst>
          </a:prstGeom>
          <a:solidFill>
            <a:srgbClr val="2D3133"/>
          </a:solidFill>
          <a:ln w="14288">
            <a:solidFill>
              <a:srgbClr val="65696B"/>
            </a:solidFill>
            <a:prstDash val="solid"/>
          </a:ln>
        </p:spPr>
      </p:sp>
      <p:sp>
        <p:nvSpPr>
          <p:cNvPr id="141188589" name="Shape 10"/>
          <p:cNvSpPr/>
          <p:nvPr/>
        </p:nvSpPr>
        <p:spPr bwMode="auto">
          <a:xfrm>
            <a:off x="3910831" y="2888010"/>
            <a:ext cx="57150" cy="875779"/>
          </a:xfrm>
          <a:prstGeom prst="roundRect">
            <a:avLst>
              <a:gd name="adj" fmla="val 31628"/>
            </a:avLst>
          </a:prstGeom>
          <a:solidFill>
            <a:srgbClr val="AC9EF5"/>
          </a:solidFill>
          <a:ln/>
        </p:spPr>
      </p:sp>
      <p:sp>
        <p:nvSpPr>
          <p:cNvPr id="63992082" name="Text 11"/>
          <p:cNvSpPr/>
          <p:nvPr/>
        </p:nvSpPr>
        <p:spPr bwMode="auto">
          <a:xfrm>
            <a:off x="4102744" y="3022773"/>
            <a:ext cx="665065" cy="189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150">
                <a:solidFill>
                  <a:srgbClr val="000000"/>
                </a:solidFill>
                <a:latin typeface="DM Sans Medium"/>
                <a:ea typeface="DM Sans Medium"/>
                <a:cs typeface="DM Sans Medium"/>
              </a:rPr>
              <a:t>💉</a:t>
            </a:r>
            <a:r>
              <a:rPr lang="en-US" sz="115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 Heroín</a:t>
            </a:r>
            <a:endParaRPr lang="en-US" sz="1150"/>
          </a:p>
        </p:txBody>
      </p:sp>
      <p:sp>
        <p:nvSpPr>
          <p:cNvPr id="1955742412" name="Text 12"/>
          <p:cNvSpPr/>
          <p:nvPr/>
        </p:nvSpPr>
        <p:spPr bwMode="auto">
          <a:xfrm>
            <a:off x="4102745" y="3272432"/>
            <a:ext cx="4410373" cy="356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  <a:defRPr/>
            </a:pPr>
            <a:r>
              <a:rPr lang="en-US" sz="900">
                <a:solidFill>
                  <a:srgbClr val="D6D9D7"/>
                </a:solidFill>
                <a:latin typeface="Inter"/>
                <a:ea typeface="Inter"/>
                <a:cs typeface="Inter"/>
              </a:rPr>
              <a:t>Opioid s vysokým rizikom predávkovania. Spôsobuje ťažkú fyzickú závislosť a ohrozuje život.</a:t>
            </a:r>
            <a:endParaRPr lang="en-US" sz="900"/>
          </a:p>
        </p:txBody>
      </p:sp>
      <p:sp>
        <p:nvSpPr>
          <p:cNvPr id="1289572014" name="Shape 13"/>
          <p:cNvSpPr/>
          <p:nvPr/>
        </p:nvSpPr>
        <p:spPr bwMode="auto">
          <a:xfrm>
            <a:off x="3925119" y="3866183"/>
            <a:ext cx="4722763" cy="875779"/>
          </a:xfrm>
          <a:prstGeom prst="roundRect">
            <a:avLst>
              <a:gd name="adj" fmla="val 7831"/>
            </a:avLst>
          </a:prstGeom>
          <a:solidFill>
            <a:srgbClr val="2D3133"/>
          </a:solidFill>
          <a:ln w="14288">
            <a:solidFill>
              <a:srgbClr val="65696B"/>
            </a:solidFill>
            <a:prstDash val="solid"/>
          </a:ln>
        </p:spPr>
      </p:sp>
      <p:sp>
        <p:nvSpPr>
          <p:cNvPr id="1334666927" name="Shape 14"/>
          <p:cNvSpPr/>
          <p:nvPr/>
        </p:nvSpPr>
        <p:spPr bwMode="auto">
          <a:xfrm>
            <a:off x="3910831" y="3866183"/>
            <a:ext cx="57150" cy="875779"/>
          </a:xfrm>
          <a:prstGeom prst="roundRect">
            <a:avLst>
              <a:gd name="adj" fmla="val 31628"/>
            </a:avLst>
          </a:prstGeom>
          <a:solidFill>
            <a:srgbClr val="AC9EF5"/>
          </a:solidFill>
          <a:ln/>
        </p:spPr>
      </p:sp>
      <p:sp>
        <p:nvSpPr>
          <p:cNvPr id="408524882" name="Text 15"/>
          <p:cNvSpPr/>
          <p:nvPr/>
        </p:nvSpPr>
        <p:spPr bwMode="auto">
          <a:xfrm>
            <a:off x="4102744" y="4000944"/>
            <a:ext cx="598532" cy="189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150">
                <a:solidFill>
                  <a:srgbClr val="000000"/>
                </a:solidFill>
                <a:latin typeface="DM Sans Medium"/>
                <a:ea typeface="DM Sans Medium"/>
                <a:cs typeface="DM Sans Medium"/>
              </a:rPr>
              <a:t>⚡</a:t>
            </a:r>
            <a:r>
              <a:rPr lang="en-US" sz="115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 Kokaín</a:t>
            </a:r>
            <a:endParaRPr lang="en-US" sz="1150"/>
          </a:p>
        </p:txBody>
      </p:sp>
      <p:sp>
        <p:nvSpPr>
          <p:cNvPr id="229728998" name="Text 16"/>
          <p:cNvSpPr/>
          <p:nvPr/>
        </p:nvSpPr>
        <p:spPr bwMode="auto">
          <a:xfrm>
            <a:off x="4102745" y="4250606"/>
            <a:ext cx="4410373" cy="356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  <a:defRPr/>
            </a:pPr>
            <a:r>
              <a:rPr lang="en-US" sz="900">
                <a:solidFill>
                  <a:srgbClr val="D6D9D7"/>
                </a:solidFill>
                <a:latin typeface="Inter"/>
                <a:ea typeface="Inter"/>
                <a:cs typeface="Inter"/>
              </a:rPr>
              <a:t>Stimulant zaťažujúci srdce a cievy. Spôsobuje paranoidné stavy, infarkt a ťažkú závislosť.</a:t>
            </a:r>
            <a:endParaRPr lang="en-US" sz="900"/>
          </a:p>
        </p:txBody>
      </p:sp>
      <p:pic>
        <p:nvPicPr>
          <p:cNvPr id="916477919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267949" y="1610368"/>
            <a:ext cx="3223682" cy="2153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6955910" name="Text 0"/>
          <p:cNvSpPr/>
          <p:nvPr/>
        </p:nvSpPr>
        <p:spPr bwMode="auto">
          <a:xfrm>
            <a:off x="496118" y="481160"/>
            <a:ext cx="5475633" cy="4444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275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Ako drogy pôsobia na organizmus?</a:t>
            </a:r>
            <a:endParaRPr lang="en-US" sz="2750"/>
          </a:p>
        </p:txBody>
      </p:sp>
      <p:pic>
        <p:nvPicPr>
          <p:cNvPr id="758516402" name="Image 0" descr="preencoded.p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2178100" y="1207665"/>
            <a:ext cx="4787801" cy="2841575"/>
          </a:xfrm>
          <a:prstGeom prst="rect">
            <a:avLst/>
          </a:prstGeom>
        </p:spPr>
      </p:pic>
      <p:sp>
        <p:nvSpPr>
          <p:cNvPr id="284916974" name="Text 1"/>
          <p:cNvSpPr/>
          <p:nvPr/>
        </p:nvSpPr>
        <p:spPr bwMode="auto">
          <a:xfrm>
            <a:off x="5510481" y="3275489"/>
            <a:ext cx="1190138" cy="4585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  <a:defRPr/>
            </a:pPr>
            <a:r>
              <a:rPr lang="en-US" sz="140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Celkové zdravie</a:t>
            </a:r>
            <a:endParaRPr lang="en-US" sz="1400"/>
          </a:p>
        </p:txBody>
      </p:sp>
      <p:sp>
        <p:nvSpPr>
          <p:cNvPr id="49147874" name="Text 2"/>
          <p:cNvSpPr/>
          <p:nvPr/>
        </p:nvSpPr>
        <p:spPr bwMode="auto">
          <a:xfrm>
            <a:off x="4010581" y="3275489"/>
            <a:ext cx="1190138" cy="4585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  <a:defRPr/>
            </a:pPr>
            <a:r>
              <a:rPr lang="en-US" sz="140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Nervová sústava</a:t>
            </a:r>
            <a:endParaRPr lang="en-US" sz="1400"/>
          </a:p>
        </p:txBody>
      </p:sp>
      <p:sp>
        <p:nvSpPr>
          <p:cNvPr id="1812151434" name="Text 3"/>
          <p:cNvSpPr/>
          <p:nvPr/>
        </p:nvSpPr>
        <p:spPr bwMode="auto">
          <a:xfrm>
            <a:off x="2700526" y="3390121"/>
            <a:ext cx="534376" cy="230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  <a:defRPr/>
            </a:pPr>
            <a:r>
              <a:rPr lang="en-US" sz="140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Mozog</a:t>
            </a:r>
            <a:endParaRPr lang="en-US" sz="1400"/>
          </a:p>
        </p:txBody>
      </p:sp>
      <p:sp>
        <p:nvSpPr>
          <p:cNvPr id="920077758" name="Text 4"/>
          <p:cNvSpPr/>
          <p:nvPr/>
        </p:nvSpPr>
        <p:spPr bwMode="auto">
          <a:xfrm>
            <a:off x="496119" y="4208711"/>
            <a:ext cx="815176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en-US" sz="1100">
                <a:solidFill>
                  <a:srgbClr val="D6D9D7"/>
                </a:solidFill>
                <a:latin typeface="Inter"/>
                <a:ea typeface="Inter"/>
                <a:cs typeface="Inter"/>
              </a:rPr>
              <a:t>Drogy narúšajú prirodzenú chemickú rovnováhu mozgu. Opakované užívanie vedie k trvalým zmenám v nervovej sústave, poškodeniu orgánov a zhoršeniu duševného zdravia - vrátane depresií, úzkostí a psychóz.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2290114" name="Text 0"/>
          <p:cNvSpPr/>
          <p:nvPr/>
        </p:nvSpPr>
        <p:spPr bwMode="auto">
          <a:xfrm>
            <a:off x="496118" y="749944"/>
            <a:ext cx="1361200" cy="422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265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Závislosť</a:t>
            </a:r>
            <a:endParaRPr lang="en-US" sz="2650"/>
          </a:p>
        </p:txBody>
      </p:sp>
      <p:sp>
        <p:nvSpPr>
          <p:cNvPr id="1361998993" name="Text 1"/>
          <p:cNvSpPr/>
          <p:nvPr/>
        </p:nvSpPr>
        <p:spPr bwMode="auto">
          <a:xfrm>
            <a:off x="496119" y="1298749"/>
            <a:ext cx="2639467" cy="6302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  <a:defRPr/>
            </a:pPr>
            <a:r>
              <a:rPr lang="en-US" sz="1050">
                <a:solidFill>
                  <a:srgbClr val="D6D9D7"/>
                </a:solidFill>
                <a:latin typeface="Inter"/>
                <a:ea typeface="Inter"/>
                <a:cs typeface="Inter"/>
              </a:rPr>
              <a:t>Závislosť je stav, keď telo alebo myseľ nedokáže fungovať bez danej látky. Rozoznávame dva typy:</a:t>
            </a:r>
            <a:endParaRPr lang="en-US" sz="1050"/>
          </a:p>
        </p:txBody>
      </p:sp>
      <p:sp>
        <p:nvSpPr>
          <p:cNvPr id="299494553" name="Shape 2"/>
          <p:cNvSpPr/>
          <p:nvPr/>
        </p:nvSpPr>
        <p:spPr bwMode="auto">
          <a:xfrm>
            <a:off x="496119" y="2072878"/>
            <a:ext cx="2639467" cy="1184225"/>
          </a:xfrm>
          <a:prstGeom prst="roundRect">
            <a:avLst>
              <a:gd name="adj" fmla="val 1706"/>
            </a:avLst>
          </a:prstGeom>
          <a:solidFill>
            <a:srgbClr val="4B3F02"/>
          </a:solidFill>
          <a:ln/>
        </p:spPr>
      </p:sp>
      <p:pic>
        <p:nvPicPr>
          <p:cNvPr id="558978530" name="Image 0" descr="preencoded.p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630734" y="2275731"/>
            <a:ext cx="168325" cy="134615"/>
          </a:xfrm>
          <a:prstGeom prst="rect">
            <a:avLst/>
          </a:prstGeom>
        </p:spPr>
      </p:pic>
      <p:sp>
        <p:nvSpPr>
          <p:cNvPr id="1661426615" name="Text 3"/>
          <p:cNvSpPr/>
          <p:nvPr/>
        </p:nvSpPr>
        <p:spPr bwMode="auto">
          <a:xfrm>
            <a:off x="933673" y="2234431"/>
            <a:ext cx="2067297" cy="8402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  <a:defRPr/>
            </a:pPr>
            <a:r>
              <a:rPr lang="en-US" sz="1050" b="1">
                <a:solidFill>
                  <a:srgbClr val="FFFFFF"/>
                </a:solidFill>
                <a:latin typeface="Inter"/>
                <a:ea typeface="Inter"/>
                <a:cs typeface="Inter"/>
              </a:rPr>
              <a:t>Príznaky závislosti:</a:t>
            </a:r>
            <a:r>
              <a:rPr lang="en-US" sz="1050">
                <a:solidFill>
                  <a:srgbClr val="FFFFFF"/>
                </a:solidFill>
                <a:latin typeface="Inter"/>
                <a:ea typeface="Inter"/>
                <a:cs typeface="Inter"/>
              </a:rPr>
              <a:t> zmeny nálady, izolácia, zanedbávanie povinností, klamstvo, finančné problémy.</a:t>
            </a:r>
            <a:endParaRPr lang="en-US" sz="1050"/>
          </a:p>
        </p:txBody>
      </p:sp>
      <p:sp>
        <p:nvSpPr>
          <p:cNvPr id="38813471" name="Shape 4"/>
          <p:cNvSpPr/>
          <p:nvPr/>
        </p:nvSpPr>
        <p:spPr bwMode="auto">
          <a:xfrm>
            <a:off x="496119" y="3694584"/>
            <a:ext cx="4011885" cy="976461"/>
          </a:xfrm>
          <a:prstGeom prst="roundRect">
            <a:avLst>
              <a:gd name="adj" fmla="val 2069"/>
            </a:avLst>
          </a:prstGeom>
          <a:solidFill>
            <a:srgbClr val="4C5052"/>
          </a:solidFill>
          <a:ln/>
        </p:spPr>
      </p:sp>
      <p:sp>
        <p:nvSpPr>
          <p:cNvPr id="1495006493" name="Text 5"/>
          <p:cNvSpPr/>
          <p:nvPr/>
        </p:nvSpPr>
        <p:spPr bwMode="auto">
          <a:xfrm>
            <a:off x="630733" y="3829198"/>
            <a:ext cx="1255235" cy="211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30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Fyzická závislosť</a:t>
            </a:r>
            <a:endParaRPr lang="en-US" sz="1300"/>
          </a:p>
        </p:txBody>
      </p:sp>
      <p:sp>
        <p:nvSpPr>
          <p:cNvPr id="750536814" name="Text 6"/>
          <p:cNvSpPr/>
          <p:nvPr/>
        </p:nvSpPr>
        <p:spPr bwMode="auto">
          <a:xfrm>
            <a:off x="630734" y="4116288"/>
            <a:ext cx="3742655" cy="4201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  <a:defRPr/>
            </a:pPr>
            <a:r>
              <a:rPr lang="en-US" sz="1050">
                <a:solidFill>
                  <a:srgbClr val="D6D9D7"/>
                </a:solidFill>
                <a:latin typeface="Inter"/>
                <a:ea typeface="Inter"/>
                <a:cs typeface="Inter"/>
              </a:rPr>
              <a:t>Telo si na látku zvykne. Pri vysadení nastávajú abstinenčné príznaky - bolesti, triaška, nevoľnosť.</a:t>
            </a:r>
            <a:endParaRPr lang="en-US" sz="1050"/>
          </a:p>
        </p:txBody>
      </p:sp>
      <p:sp>
        <p:nvSpPr>
          <p:cNvPr id="1060923625" name="Shape 7"/>
          <p:cNvSpPr/>
          <p:nvPr/>
        </p:nvSpPr>
        <p:spPr bwMode="auto">
          <a:xfrm>
            <a:off x="4635922" y="3694584"/>
            <a:ext cx="4011960" cy="976461"/>
          </a:xfrm>
          <a:prstGeom prst="roundRect">
            <a:avLst>
              <a:gd name="adj" fmla="val 2069"/>
            </a:avLst>
          </a:prstGeom>
          <a:solidFill>
            <a:srgbClr val="4C5052"/>
          </a:solidFill>
          <a:ln/>
        </p:spPr>
      </p:sp>
      <p:sp>
        <p:nvSpPr>
          <p:cNvPr id="262220933" name="Text 8"/>
          <p:cNvSpPr/>
          <p:nvPr/>
        </p:nvSpPr>
        <p:spPr bwMode="auto">
          <a:xfrm>
            <a:off x="4770536" y="3829198"/>
            <a:ext cx="1438876" cy="211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30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Psychická závislosť</a:t>
            </a:r>
            <a:endParaRPr lang="en-US" sz="1300"/>
          </a:p>
        </p:txBody>
      </p:sp>
      <p:sp>
        <p:nvSpPr>
          <p:cNvPr id="739466435" name="Text 9"/>
          <p:cNvSpPr/>
          <p:nvPr/>
        </p:nvSpPr>
        <p:spPr bwMode="auto">
          <a:xfrm>
            <a:off x="4770537" y="4116288"/>
            <a:ext cx="3742730" cy="4201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  <a:defRPr/>
            </a:pPr>
            <a:r>
              <a:rPr lang="en-US" sz="1050">
                <a:solidFill>
                  <a:srgbClr val="D6D9D7"/>
                </a:solidFill>
                <a:latin typeface="Inter"/>
                <a:ea typeface="Inter"/>
                <a:cs typeface="Inter"/>
              </a:rPr>
              <a:t>Človek potrebuje drogu na zvládanie emócií. Cíti nutkavú túžbu užiť si ju znova.</a:t>
            </a:r>
            <a:endParaRPr lang="en-US" sz="1050"/>
          </a:p>
        </p:txBody>
      </p:sp>
      <p:pic>
        <p:nvPicPr>
          <p:cNvPr id="1465881102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4283098" y="506295"/>
            <a:ext cx="3852628" cy="2568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062656" name="Text 0"/>
          <p:cNvSpPr/>
          <p:nvPr/>
        </p:nvSpPr>
        <p:spPr bwMode="auto">
          <a:xfrm>
            <a:off x="496119" y="449535"/>
            <a:ext cx="4722763" cy="7530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235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Riziká užívania drog u mladých ľudí</a:t>
            </a:r>
            <a:endParaRPr lang="en-US" sz="2350"/>
          </a:p>
        </p:txBody>
      </p:sp>
      <p:pic>
        <p:nvPicPr>
          <p:cNvPr id="1505532500" name="Image 1" descr="preencoded.png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96119" y="1356196"/>
            <a:ext cx="301228" cy="301228"/>
          </a:xfrm>
          <a:prstGeom prst="rect">
            <a:avLst/>
          </a:prstGeom>
        </p:spPr>
      </p:pic>
      <p:sp>
        <p:nvSpPr>
          <p:cNvPr id="1633900640" name="Text 1"/>
          <p:cNvSpPr/>
          <p:nvPr/>
        </p:nvSpPr>
        <p:spPr bwMode="auto">
          <a:xfrm>
            <a:off x="496118" y="1785416"/>
            <a:ext cx="1039663" cy="189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15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Zdravotné riziká</a:t>
            </a:r>
            <a:endParaRPr lang="en-US" sz="1150"/>
          </a:p>
        </p:txBody>
      </p:sp>
      <p:sp>
        <p:nvSpPr>
          <p:cNvPr id="888297060" name="Text 2"/>
          <p:cNvSpPr/>
          <p:nvPr/>
        </p:nvSpPr>
        <p:spPr bwMode="auto">
          <a:xfrm>
            <a:off x="496119" y="2035076"/>
            <a:ext cx="4722763" cy="356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  <a:defRPr/>
            </a:pPr>
            <a:r>
              <a:rPr lang="en-US" sz="900">
                <a:solidFill>
                  <a:srgbClr val="D6D9D7"/>
                </a:solidFill>
                <a:latin typeface="Inter"/>
                <a:ea typeface="Inter"/>
                <a:cs typeface="Inter"/>
              </a:rPr>
              <a:t>Poškodenie vyvíjajúceho sa mozgu, hormonálne poruchy, oslabenie imunity a riziko predávkovania.</a:t>
            </a:r>
            <a:endParaRPr lang="en-US" sz="900"/>
          </a:p>
        </p:txBody>
      </p:sp>
      <p:pic>
        <p:nvPicPr>
          <p:cNvPr id="1282808321" name="Image 2" descr="preencoded.png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496119" y="2596455"/>
            <a:ext cx="301228" cy="301228"/>
          </a:xfrm>
          <a:prstGeom prst="rect">
            <a:avLst/>
          </a:prstGeom>
        </p:spPr>
      </p:pic>
      <p:sp>
        <p:nvSpPr>
          <p:cNvPr id="1349245332" name="Text 3"/>
          <p:cNvSpPr/>
          <p:nvPr/>
        </p:nvSpPr>
        <p:spPr bwMode="auto">
          <a:xfrm>
            <a:off x="496118" y="3025675"/>
            <a:ext cx="1681048" cy="189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15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Problémy v škole a rodine</a:t>
            </a:r>
            <a:endParaRPr lang="en-US" sz="1150"/>
          </a:p>
        </p:txBody>
      </p:sp>
      <p:sp>
        <p:nvSpPr>
          <p:cNvPr id="660803930" name="Text 4"/>
          <p:cNvSpPr/>
          <p:nvPr/>
        </p:nvSpPr>
        <p:spPr bwMode="auto">
          <a:xfrm>
            <a:off x="496118" y="3275334"/>
            <a:ext cx="3526465" cy="179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3000"/>
              </a:lnSpc>
              <a:buNone/>
              <a:defRPr/>
            </a:pPr>
            <a:r>
              <a:rPr lang="en-US" sz="900">
                <a:solidFill>
                  <a:srgbClr val="D6D9D7"/>
                </a:solidFill>
                <a:latin typeface="Inter"/>
                <a:ea typeface="Inter"/>
                <a:cs typeface="Inter"/>
              </a:rPr>
              <a:t>Prepadávanie, konflikty s rodičmi, strata kamarátov a dôvery v rodine.</a:t>
            </a:r>
            <a:endParaRPr lang="en-US" sz="900"/>
          </a:p>
        </p:txBody>
      </p:sp>
      <p:pic>
        <p:nvPicPr>
          <p:cNvPr id="676860079" name="Image 3" descr="preencoded.png"/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496119" y="3658419"/>
            <a:ext cx="301228" cy="301228"/>
          </a:xfrm>
          <a:prstGeom prst="rect">
            <a:avLst/>
          </a:prstGeom>
        </p:spPr>
      </p:pic>
      <p:sp>
        <p:nvSpPr>
          <p:cNvPr id="587287432" name="Text 5"/>
          <p:cNvSpPr/>
          <p:nvPr/>
        </p:nvSpPr>
        <p:spPr bwMode="auto">
          <a:xfrm>
            <a:off x="496118" y="4087638"/>
            <a:ext cx="1289613" cy="189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150">
                <a:solidFill>
                  <a:srgbClr val="D6D9D7"/>
                </a:solidFill>
                <a:latin typeface="DM Sans Medium"/>
                <a:ea typeface="DM Sans Medium"/>
                <a:cs typeface="DM Sans Medium"/>
              </a:rPr>
              <a:t>Vplyv na budúcnosť</a:t>
            </a:r>
            <a:endParaRPr lang="en-US" sz="1150"/>
          </a:p>
        </p:txBody>
      </p:sp>
      <p:sp>
        <p:nvSpPr>
          <p:cNvPr id="912744917" name="Text 6"/>
          <p:cNvSpPr/>
          <p:nvPr/>
        </p:nvSpPr>
        <p:spPr bwMode="auto">
          <a:xfrm>
            <a:off x="496119" y="4337298"/>
            <a:ext cx="4722763" cy="356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  <a:defRPr/>
            </a:pPr>
            <a:r>
              <a:rPr lang="en-US" sz="900">
                <a:solidFill>
                  <a:srgbClr val="D6D9D7"/>
                </a:solidFill>
                <a:latin typeface="Inter"/>
                <a:ea typeface="Inter"/>
                <a:cs typeface="Inter"/>
              </a:rPr>
              <a:t>Závislosť môže zničiť kariéru, vzťahy aj celý život. Predísť jej je ľahšie než sa z nej dostať.</a:t>
            </a:r>
            <a:endParaRPr lang="en-US" sz="900"/>
          </a:p>
        </p:txBody>
      </p:sp>
      <p:pic>
        <p:nvPicPr>
          <p:cNvPr id="1306709463" name=""/>
          <p:cNvPicPr>
            <a:picLocks noChangeAspect="1"/>
          </p:cNvPicPr>
          <p:nvPr/>
        </p:nvPicPr>
        <p:blipFill rotWithShape="1">
          <a:blip r:embed="rId9"/>
          <a:stretch/>
        </p:blipFill>
        <p:spPr bwMode="auto">
          <a:xfrm flipH="0" flipV="0">
            <a:off x="4973326" y="1356195"/>
            <a:ext cx="3906269" cy="2607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8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4882801" name="Text 0"/>
          <p:cNvSpPr/>
          <p:nvPr/>
        </p:nvSpPr>
        <p:spPr bwMode="auto">
          <a:xfrm>
            <a:off x="496118" y="392980"/>
            <a:ext cx="2718511" cy="400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250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Prevencia a pomoc</a:t>
            </a:r>
            <a:endParaRPr lang="en-US" sz="2500"/>
          </a:p>
        </p:txBody>
      </p:sp>
      <p:pic>
        <p:nvPicPr>
          <p:cNvPr id="1393828619" name="Image 0" descr="preencoded.p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96119" y="1093068"/>
            <a:ext cx="3528194" cy="3528194"/>
          </a:xfrm>
          <a:prstGeom prst="rect">
            <a:avLst/>
          </a:prstGeom>
        </p:spPr>
      </p:pic>
      <p:pic>
        <p:nvPicPr>
          <p:cNvPr id="2015583286" name="Image 1" descr="preencoded.png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496119" y="1093068"/>
            <a:ext cx="3528194" cy="3528194"/>
          </a:xfrm>
          <a:prstGeom prst="rect">
            <a:avLst/>
          </a:prstGeom>
        </p:spPr>
      </p:pic>
      <p:sp>
        <p:nvSpPr>
          <p:cNvPr id="545683052" name="Text 1"/>
          <p:cNvSpPr/>
          <p:nvPr/>
        </p:nvSpPr>
        <p:spPr bwMode="auto">
          <a:xfrm>
            <a:off x="4732362" y="1324048"/>
            <a:ext cx="1983910" cy="200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25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Ako predchádzať závislosti?</a:t>
            </a:r>
            <a:endParaRPr lang="en-US" sz="1250"/>
          </a:p>
        </p:txBody>
      </p:sp>
      <p:sp>
        <p:nvSpPr>
          <p:cNvPr id="1976794272" name="Text 2"/>
          <p:cNvSpPr/>
          <p:nvPr/>
        </p:nvSpPr>
        <p:spPr bwMode="auto">
          <a:xfrm>
            <a:off x="4732362" y="1638151"/>
            <a:ext cx="3920282" cy="5817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  <a:defRPr/>
            </a:pPr>
            <a:r>
              <a:rPr lang="en-US" sz="1000">
                <a:solidFill>
                  <a:srgbClr val="D6D9D7"/>
                </a:solidFill>
                <a:latin typeface="Inter"/>
                <a:ea typeface="Inter"/>
                <a:cs typeface="Inter"/>
              </a:rPr>
              <a:t>Kľúčom je </a:t>
            </a:r>
            <a:r>
              <a:rPr lang="en-US" sz="1000" b="1">
                <a:solidFill>
                  <a:srgbClr val="D6D9D7"/>
                </a:solidFill>
                <a:latin typeface="Inter"/>
                <a:ea typeface="Inter"/>
                <a:cs typeface="Inter"/>
              </a:rPr>
              <a:t>informovanosť</a:t>
            </a:r>
            <a:r>
              <a:rPr lang="en-US" sz="1000">
                <a:solidFill>
                  <a:srgbClr val="D6D9D7"/>
                </a:solidFill>
                <a:latin typeface="Inter"/>
                <a:ea typeface="Inter"/>
                <a:cs typeface="Inter"/>
              </a:rPr>
              <a:t>, </a:t>
            </a:r>
            <a:r>
              <a:rPr lang="en-US" sz="1000" b="1">
                <a:solidFill>
                  <a:srgbClr val="D6D9D7"/>
                </a:solidFill>
                <a:latin typeface="Inter"/>
                <a:ea typeface="Inter"/>
                <a:cs typeface="Inter"/>
              </a:rPr>
              <a:t>zdravý životný štýl</a:t>
            </a:r>
            <a:r>
              <a:rPr lang="en-US" sz="1000">
                <a:solidFill>
                  <a:srgbClr val="D6D9D7"/>
                </a:solidFill>
                <a:latin typeface="Inter"/>
                <a:ea typeface="Inter"/>
                <a:cs typeface="Inter"/>
              </a:rPr>
              <a:t> a </a:t>
            </a:r>
            <a:r>
              <a:rPr lang="en-US" sz="1000" b="1">
                <a:solidFill>
                  <a:srgbClr val="D6D9D7"/>
                </a:solidFill>
                <a:latin typeface="Inter"/>
                <a:ea typeface="Inter"/>
                <a:cs typeface="Inter"/>
              </a:rPr>
              <a:t>silné sociálne väzby</a:t>
            </a:r>
            <a:r>
              <a:rPr lang="en-US" sz="1000">
                <a:solidFill>
                  <a:srgbClr val="D6D9D7"/>
                </a:solidFill>
                <a:latin typeface="Inter"/>
                <a:ea typeface="Inter"/>
                <a:cs typeface="Inter"/>
              </a:rPr>
              <a:t>. Šport, koníčky a kvalitný spánok pomáhajú zvládať stres bez drog.</a:t>
            </a:r>
            <a:endParaRPr lang="en-US" sz="1000"/>
          </a:p>
        </p:txBody>
      </p:sp>
      <p:sp>
        <p:nvSpPr>
          <p:cNvPr id="1247973401" name="Text 3"/>
          <p:cNvSpPr/>
          <p:nvPr/>
        </p:nvSpPr>
        <p:spPr bwMode="auto">
          <a:xfrm>
            <a:off x="4732362" y="2334740"/>
            <a:ext cx="1339693" cy="200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125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Kto môže pomôcť?</a:t>
            </a:r>
            <a:endParaRPr lang="en-US" sz="1250"/>
          </a:p>
        </p:txBody>
      </p:sp>
      <p:sp>
        <p:nvSpPr>
          <p:cNvPr id="1282468246" name="Text 4"/>
          <p:cNvSpPr/>
          <p:nvPr/>
        </p:nvSpPr>
        <p:spPr bwMode="auto">
          <a:xfrm>
            <a:off x="4732362" y="2648843"/>
            <a:ext cx="3920282" cy="8962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27000"/>
              </a:lnSpc>
              <a:buSzPct val="100000"/>
              <a:buChar char="•"/>
              <a:defRPr/>
            </a:pPr>
            <a:r>
              <a:rPr lang="en-US" sz="1000">
                <a:solidFill>
                  <a:srgbClr val="D6D9D7"/>
                </a:solidFill>
                <a:latin typeface="Inter"/>
                <a:ea typeface="Inter"/>
                <a:cs typeface="Inter"/>
              </a:rPr>
              <a:t>Rodičia a učitelia</a:t>
            </a:r>
            <a:endParaRPr lang="en-US" sz="1000"/>
          </a:p>
          <a:p>
            <a:pPr marL="342900" indent="-342900" algn="l">
              <a:lnSpc>
                <a:spcPct val="127000"/>
              </a:lnSpc>
              <a:buSzPct val="100000"/>
              <a:buChar char="•"/>
              <a:defRPr/>
            </a:pPr>
            <a:r>
              <a:rPr lang="en-US" sz="1000">
                <a:solidFill>
                  <a:srgbClr val="D6D9D7"/>
                </a:solidFill>
                <a:latin typeface="Inter"/>
                <a:ea typeface="Inter"/>
                <a:cs typeface="Inter"/>
              </a:rPr>
              <a:t>Školský psychológ</a:t>
            </a:r>
            <a:endParaRPr lang="en-US" sz="1000"/>
          </a:p>
          <a:p>
            <a:pPr marL="342900" indent="-342900" algn="l">
              <a:lnSpc>
                <a:spcPct val="127000"/>
              </a:lnSpc>
              <a:buSzPct val="100000"/>
              <a:buChar char="•"/>
              <a:defRPr/>
            </a:pPr>
            <a:r>
              <a:rPr lang="en-US" sz="1000">
                <a:solidFill>
                  <a:srgbClr val="D6D9D7"/>
                </a:solidFill>
                <a:latin typeface="Inter"/>
                <a:ea typeface="Inter"/>
                <a:cs typeface="Inter"/>
              </a:rPr>
              <a:t>Linka detskej istoty: </a:t>
            </a:r>
            <a:r>
              <a:rPr lang="en-US" sz="1000" b="1">
                <a:solidFill>
                  <a:srgbClr val="D6D9D7"/>
                </a:solidFill>
                <a:latin typeface="Inter"/>
                <a:ea typeface="Inter"/>
                <a:cs typeface="Inter"/>
              </a:rPr>
              <a:t>116 111</a:t>
            </a:r>
            <a:endParaRPr lang="en-US" sz="1000"/>
          </a:p>
          <a:p>
            <a:pPr marL="342900" indent="-342900" algn="l">
              <a:lnSpc>
                <a:spcPct val="127000"/>
              </a:lnSpc>
              <a:buSzPct val="100000"/>
              <a:buChar char="•"/>
              <a:defRPr/>
            </a:pPr>
            <a:r>
              <a:rPr lang="en-US" sz="1000">
                <a:solidFill>
                  <a:srgbClr val="D6D9D7"/>
                </a:solidFill>
                <a:latin typeface="Inter"/>
                <a:ea typeface="Inter"/>
                <a:cs typeface="Inter"/>
              </a:rPr>
              <a:t>Centrá poradenstva a liečby</a:t>
            </a:r>
            <a:endParaRPr lang="en-US" sz="10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941761" name="Text 0"/>
          <p:cNvSpPr/>
          <p:nvPr/>
        </p:nvSpPr>
        <p:spPr bwMode="auto">
          <a:xfrm>
            <a:off x="496118" y="451171"/>
            <a:ext cx="5590904" cy="447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275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Prieskum: Postoje </a:t>
            </a:r>
            <a:r>
              <a:rPr lang="sk-SK" sz="275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rodičov</a:t>
            </a:r>
            <a:r>
              <a:rPr lang="en-US" sz="2750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 k drogám</a:t>
            </a:r>
            <a:endParaRPr lang="en-US" sz="2750"/>
          </a:p>
        </p:txBody>
      </p:sp>
      <p:sp>
        <p:nvSpPr>
          <p:cNvPr id="930429735" name="Text 1"/>
          <p:cNvSpPr/>
          <p:nvPr/>
        </p:nvSpPr>
        <p:spPr bwMode="auto">
          <a:xfrm>
            <a:off x="496118" y="1177677"/>
            <a:ext cx="2454160" cy="241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en-US" sz="1100">
                <a:solidFill>
                  <a:srgbClr val="D6D9D7"/>
                </a:solidFill>
                <a:latin typeface="Inter"/>
                <a:ea typeface="Inter"/>
                <a:cs typeface="Inter"/>
              </a:rPr>
              <a:t>Výsledky ankety medzi </a:t>
            </a:r>
            <a:r>
              <a:rPr lang="sk-SK" sz="1100">
                <a:solidFill>
                  <a:srgbClr val="D6D9D7"/>
                </a:solidFill>
                <a:latin typeface="Inter"/>
                <a:ea typeface="Inter"/>
                <a:cs typeface="Inter"/>
              </a:rPr>
              <a:t>mnou a rodičmi</a:t>
            </a:r>
            <a:r>
              <a:rPr lang="en-US" sz="1100">
                <a:solidFill>
                  <a:srgbClr val="D6D9D7"/>
                </a:solidFill>
                <a:latin typeface="Inter"/>
                <a:ea typeface="Inter"/>
                <a:cs typeface="Inter"/>
              </a:rPr>
              <a:t>.</a:t>
            </a:r>
            <a:endParaRPr lang="en-US" sz="1100"/>
          </a:p>
        </p:txBody>
      </p:sp>
      <p:sp>
        <p:nvSpPr>
          <p:cNvPr id="968696251" name="Text 2"/>
          <p:cNvSpPr/>
          <p:nvPr/>
        </p:nvSpPr>
        <p:spPr bwMode="auto">
          <a:xfrm flipH="0" flipV="0">
            <a:off x="3338494" y="1419250"/>
            <a:ext cx="1728383" cy="605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en-US" sz="3600" b="1">
                <a:solidFill>
                  <a:srgbClr val="F7F7F8"/>
                </a:solidFill>
                <a:latin typeface="DM Sans Medium"/>
                <a:ea typeface="DM Sans Medium"/>
                <a:cs typeface="DM Sans Medium"/>
              </a:rPr>
              <a:t>Zistenia</a:t>
            </a:r>
            <a:endParaRPr lang="en-US" sz="1350" b="1">
              <a:solidFill>
                <a:srgbClr val="F7F7F8"/>
              </a:solidFill>
              <a:latin typeface="DM Sans Medium"/>
              <a:ea typeface="DM Sans Medium"/>
              <a:cs typeface="DM Sans Medium"/>
            </a:endParaRPr>
          </a:p>
        </p:txBody>
      </p:sp>
      <p:sp>
        <p:nvSpPr>
          <p:cNvPr id="1875907669" name=""/>
          <p:cNvSpPr txBox="1"/>
          <p:nvPr/>
        </p:nvSpPr>
        <p:spPr bwMode="auto">
          <a:xfrm rot="0" flipH="0" flipV="0">
            <a:off x="2659308" y="2270590"/>
            <a:ext cx="3088912" cy="22253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sk-SK" sz="2000" b="0" i="0" u="none" strike="noStrike">
                <a:solidFill>
                  <a:schemeClr val="bg1"/>
                </a:solidFill>
              </a:rPr>
              <a:t>Všetci sme sa zhodli na jednom názore. Nikto z nás nikdy neskúsil tvrdé drogy a odmietli by sme od kamarátov drogy a myslíme si že drogy nie sú dobrá vec.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ONLYOFFICE/9.3.1.8</Application>
  <PresentationFormat>On-screen Show (4:3)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4</cp:revision>
  <dcterms:created xsi:type="dcterms:W3CDTF">2026-05-22T17:47:42Z</dcterms:created>
  <dcterms:modified xsi:type="dcterms:W3CDTF">2026-05-22T20:28:15Z</dcterms:modified>
</cp:coreProperties>
</file>