
<file path=[Content_Types].xml><?xml version="1.0" encoding="utf-8"?>
<Types xmlns="http://schemas.openxmlformats.org/package/2006/content-types">
  <Default Extension="xml" ContentType="application/xml"/>
  <Default Extension="svg" ContentType="image/svg+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>
  <p:sldMasterIdLst>
    <p:sldMasterId id="2147483648" r:id="rId1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>
        <p:guide pos="2880"/>
        <p:guide pos="1620" orient="horz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414092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9216786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1854532099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24645083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842195609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6294535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414549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2327009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5149067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514130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0615674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322800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602701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8218100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3666280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185835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4685596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59329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502287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213920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655593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18423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183261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2867096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180232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495748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378966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46412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055835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859390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598425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995169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394276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612640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347785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884590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0256755" name="Title 1"/>
          <p:cNvSpPr>
            <a:spLocks noGrp="1"/>
          </p:cNvSpPr>
          <p:nvPr>
            <p:ph type="ctrTitle"/>
          </p:nvPr>
        </p:nvSpPr>
        <p:spPr bwMode="auto">
          <a:xfrm>
            <a:off x="1143000" y="841771"/>
            <a:ext cx="6858000" cy="17906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603684789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3000" y="2701527"/>
            <a:ext cx="6858000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79950999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88922756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9131178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783167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587767129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374597281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69897674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2983841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24014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675" y="273843"/>
            <a:ext cx="1971675" cy="4358878"/>
          </a:xfrm>
        </p:spPr>
        <p:txBody>
          <a:bodyPr vert="eaVert"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577977818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49" y="273843"/>
            <a:ext cx="5800725" cy="4358878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95675473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125887119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7181227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476714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47200180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111953723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188497698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4776620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5788011" name="Title 1"/>
          <p:cNvSpPr>
            <a:spLocks noGrp="1"/>
          </p:cNvSpPr>
          <p:nvPr>
            <p:ph type="title"/>
          </p:nvPr>
        </p:nvSpPr>
        <p:spPr bwMode="auto">
          <a:xfrm>
            <a:off x="623887" y="1282303"/>
            <a:ext cx="7886700" cy="2139552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538782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7" y="3442097"/>
            <a:ext cx="7886700" cy="112513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74339278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159070254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73778722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393637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195384691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49" y="1369218"/>
            <a:ext cx="3886200" cy="3263503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413223041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369218"/>
            <a:ext cx="3886200" cy="3263503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42330188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98690918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04588846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7473885" name="Title 1"/>
          <p:cNvSpPr>
            <a:spLocks noGrp="1"/>
          </p:cNvSpPr>
          <p:nvPr>
            <p:ph type="title"/>
          </p:nvPr>
        </p:nvSpPr>
        <p:spPr bwMode="auto">
          <a:xfrm>
            <a:off x="629840" y="273843"/>
            <a:ext cx="7886700" cy="994171"/>
          </a:xfrm>
        </p:spPr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1289218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41" y="1260871"/>
            <a:ext cx="3868339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66889204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41" y="1878805"/>
            <a:ext cx="3868339" cy="2763440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23009964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260871"/>
            <a:ext cx="388739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712007881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0" y="1878805"/>
            <a:ext cx="3887390" cy="2763440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50261748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92528251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655695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500737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2726342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1733843908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99886008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4667709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471504534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10532451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9076058" name="Title 1"/>
          <p:cNvSpPr>
            <a:spLocks noGrp="1"/>
          </p:cNvSpPr>
          <p:nvPr>
            <p:ph type="title"/>
          </p:nvPr>
        </p:nvSpPr>
        <p:spPr bwMode="auto">
          <a:xfrm>
            <a:off x="629840" y="342900"/>
            <a:ext cx="2949177" cy="120015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435245376" name="Content Placeholder 2"/>
          <p:cNvSpPr>
            <a:spLocks noGrp="1"/>
          </p:cNvSpPr>
          <p:nvPr>
            <p:ph idx="1"/>
          </p:nvPr>
        </p:nvSpPr>
        <p:spPr bwMode="auto">
          <a:xfrm>
            <a:off x="3887390" y="740567"/>
            <a:ext cx="4629150" cy="365521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535069701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0" y="1543050"/>
            <a:ext cx="2949177" cy="285869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469392899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155966502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25717216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8485410" name="Title 1"/>
          <p:cNvSpPr>
            <a:spLocks noGrp="1"/>
          </p:cNvSpPr>
          <p:nvPr>
            <p:ph type="title"/>
          </p:nvPr>
        </p:nvSpPr>
        <p:spPr bwMode="auto">
          <a:xfrm>
            <a:off x="629840" y="342900"/>
            <a:ext cx="2949177" cy="120015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094001915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3887390" y="740567"/>
            <a:ext cx="4629150" cy="365521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/>
              <a:t>Click icon to add picture</a:t>
            </a:r>
            <a:endParaRPr/>
          </a:p>
        </p:txBody>
      </p:sp>
      <p:sp>
        <p:nvSpPr>
          <p:cNvPr id="112907786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0" y="1543050"/>
            <a:ext cx="2949177" cy="285869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5182926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42982706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29281323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tx1">
            <a:lumMod val="75000"/>
            <a:lumOff val="25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9958388" name="Title Placeholder 1"/>
          <p:cNvSpPr>
            <a:spLocks noGrp="1"/>
          </p:cNvSpPr>
          <p:nvPr>
            <p:ph type="title"/>
          </p:nvPr>
        </p:nvSpPr>
        <p:spPr bwMode="auto">
          <a:xfrm>
            <a:off x="628649" y="273843"/>
            <a:ext cx="7886700" cy="994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19399027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49" y="1369218"/>
            <a:ext cx="7886700" cy="3263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719182279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49" y="4767261"/>
            <a:ext cx="2057400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/>
              <a:t>01.11.2013</a:t>
            </a:fld>
            <a:endParaRPr/>
          </a:p>
        </p:txBody>
      </p:sp>
      <p:sp>
        <p:nvSpPr>
          <p:cNvPr id="528332292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1"/>
            <a:ext cx="3086100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6720857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1"/>
            <a:ext cx="2057400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l" defTabSz="685800" rtl="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7.png"/><Relationship Id="rId4" Type="http://schemas.openxmlformats.org/officeDocument/2006/relationships/image" Target="../media/image18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media1.svg"/><Relationship Id="rId5" Type="http://schemas.openxmlformats.org/officeDocument/2006/relationships/image" Target="../media/image4.png"/><Relationship Id="rId6" Type="http://schemas.openxmlformats.org/officeDocument/2006/relationships/image" Target="../media/media2.svg"/><Relationship Id="rId7" Type="http://schemas.openxmlformats.org/officeDocument/2006/relationships/image" Target="../media/image5.png"/><Relationship Id="rId8" Type="http://schemas.openxmlformats.org/officeDocument/2006/relationships/image" Target="../media/media3.sv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media4.svg"/><Relationship Id="rId6" Type="http://schemas.openxmlformats.org/officeDocument/2006/relationships/image" Target="../media/image8.png"/><Relationship Id="rId7" Type="http://schemas.openxmlformats.org/officeDocument/2006/relationships/image" Target="../media/media5.svg"/><Relationship Id="rId8" Type="http://schemas.openxmlformats.org/officeDocument/2006/relationships/image" Target="../media/image9.png"/><Relationship Id="rId9" Type="http://schemas.openxmlformats.org/officeDocument/2006/relationships/image" Target="../media/media6.sv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media7.svg"/><Relationship Id="rId5" Type="http://schemas.openxmlformats.org/officeDocument/2006/relationships/image" Target="../media/image13.png"/><Relationship Id="rId6" Type="http://schemas.openxmlformats.org/officeDocument/2006/relationships/image" Target="../media/media8.svg"/><Relationship Id="rId7" Type="http://schemas.openxmlformats.org/officeDocument/2006/relationships/image" Target="../media/image14.png"/><Relationship Id="rId8" Type="http://schemas.openxmlformats.org/officeDocument/2006/relationships/image" Target="../media/media9.svg"/><Relationship Id="rId9" Type="http://schemas.openxmlformats.org/officeDocument/2006/relationships/image" Target="../media/image15.png"/><Relationship Id="rId10" Type="http://schemas.openxmlformats.org/officeDocument/2006/relationships/image" Target="../media/media10.svg"/><Relationship Id="rId11" Type="http://schemas.openxmlformats.org/officeDocument/2006/relationships/image" Target="../media/image16.png"/><Relationship Id="rId12" Type="http://schemas.openxmlformats.org/officeDocument/2006/relationships/image" Target="../media/media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2885220" name="Text 0"/>
          <p:cNvSpPr/>
          <p:nvPr/>
        </p:nvSpPr>
        <p:spPr bwMode="auto">
          <a:xfrm>
            <a:off x="3925118" y="1878061"/>
            <a:ext cx="2543852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Plasty okolo nás</a:t>
            </a:r>
            <a:endParaRPr lang="en-US" sz="2750"/>
          </a:p>
        </p:txBody>
      </p:sp>
      <p:sp>
        <p:nvSpPr>
          <p:cNvPr id="1431009840" name="Text 1"/>
          <p:cNvSpPr/>
          <p:nvPr/>
        </p:nvSpPr>
        <p:spPr bwMode="auto">
          <a:xfrm>
            <a:off x="3925118" y="2377752"/>
            <a:ext cx="756" cy="22361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endParaRPr lang="en-US" sz="1350"/>
          </a:p>
        </p:txBody>
      </p:sp>
      <p:sp>
        <p:nvSpPr>
          <p:cNvPr id="789656256" name="Text 2"/>
          <p:cNvSpPr/>
          <p:nvPr/>
        </p:nvSpPr>
        <p:spPr bwMode="auto">
          <a:xfrm>
            <a:off x="3925119" y="2811810"/>
            <a:ext cx="472276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Dominik Jordanov IX.A</a:t>
            </a:r>
            <a:endParaRPr lang="sk-SK" sz="1100">
              <a:solidFill>
                <a:srgbClr val="D6D9D7"/>
              </a:solidFill>
              <a:latin typeface="Inter"/>
              <a:ea typeface="Inter"/>
              <a:cs typeface="Inter"/>
            </a:endParaRPr>
          </a:p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22.5. 2026</a:t>
            </a:r>
            <a:endParaRPr lang="en-US" sz="1100"/>
          </a:p>
        </p:txBody>
      </p:sp>
      <p:pic>
        <p:nvPicPr>
          <p:cNvPr id="616429042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24116" y="0"/>
            <a:ext cx="3770616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0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8899271" name="Text 0"/>
          <p:cNvSpPr/>
          <p:nvPr/>
        </p:nvSpPr>
        <p:spPr bwMode="auto">
          <a:xfrm>
            <a:off x="496118" y="1010691"/>
            <a:ext cx="3960456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Záver: Čo som sa naučil?</a:t>
            </a:r>
            <a:endParaRPr lang="en-US" sz="2750"/>
          </a:p>
        </p:txBody>
      </p:sp>
      <p:sp>
        <p:nvSpPr>
          <p:cNvPr id="1204192938" name="Text 1"/>
          <p:cNvSpPr/>
          <p:nvPr/>
        </p:nvSpPr>
        <p:spPr bwMode="auto">
          <a:xfrm>
            <a:off x="496118" y="1808037"/>
            <a:ext cx="2365513" cy="3561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20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Môj osobný pohľad</a:t>
            </a:r>
            <a:endParaRPr lang="en-US" sz="2200"/>
          </a:p>
        </p:txBody>
      </p:sp>
      <p:sp>
        <p:nvSpPr>
          <p:cNvPr id="1766290981" name="Text 2"/>
          <p:cNvSpPr/>
          <p:nvPr/>
        </p:nvSpPr>
        <p:spPr bwMode="auto">
          <a:xfrm>
            <a:off x="496119" y="2304157"/>
            <a:ext cx="475267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Plasty nie sú samy o sebe zlé</a:t>
            </a: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, ale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sú to geniálne materiály, ktoré nám v mnohom uľahčujú život a zachraňujú zdravie v medicíne.</a:t>
            </a:r>
            <a:endParaRPr lang="en-US" sz="1100"/>
          </a:p>
        </p:txBody>
      </p:sp>
      <p:sp>
        <p:nvSpPr>
          <p:cNvPr id="1869854916" name="Shape 3"/>
          <p:cNvSpPr/>
          <p:nvPr/>
        </p:nvSpPr>
        <p:spPr bwMode="auto">
          <a:xfrm>
            <a:off x="496119" y="2917254"/>
            <a:ext cx="4752677" cy="1056010"/>
          </a:xfrm>
          <a:prstGeom prst="roundRect">
            <a:avLst>
              <a:gd name="adj" fmla="val 2014"/>
            </a:avLst>
          </a:prstGeom>
          <a:solidFill>
            <a:srgbClr val="183A13"/>
          </a:solidFill>
          <a:ln/>
        </p:spPr>
      </p:sp>
      <p:pic>
        <p:nvPicPr>
          <p:cNvPr id="715439217" name="Image 0" descr="preencoded.png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637877" y="3132310"/>
            <a:ext cx="177180" cy="141759"/>
          </a:xfrm>
          <a:prstGeom prst="rect">
            <a:avLst/>
          </a:prstGeom>
        </p:spPr>
      </p:pic>
      <p:sp>
        <p:nvSpPr>
          <p:cNvPr id="1016894336" name="Text 4"/>
          <p:cNvSpPr/>
          <p:nvPr/>
        </p:nvSpPr>
        <p:spPr bwMode="auto">
          <a:xfrm>
            <a:off x="956816" y="3094434"/>
            <a:ext cx="4150221" cy="680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 b="1">
                <a:solidFill>
                  <a:srgbClr val="FFFFFF"/>
                </a:solidFill>
                <a:latin typeface="Inter"/>
                <a:ea typeface="Inter"/>
                <a:cs typeface="Inter"/>
              </a:rPr>
              <a:t>Hlavné ponaučenie:</a:t>
            </a:r>
            <a:r>
              <a:rPr lang="en-US" sz="1100">
                <a:solidFill>
                  <a:srgbClr val="FFFFFF"/>
                </a:solidFill>
                <a:latin typeface="Inter"/>
                <a:ea typeface="Inter"/>
                <a:cs typeface="Inter"/>
              </a:rPr>
              <a:t> Problémom nie je samotný plast, ale to, ako nezodpovedne s ním po použití zaobchádzame. Riešením je rozumná spotreba a dôsledná recyklácia.       </a:t>
            </a:r>
            <a:endParaRPr lang="en-US" sz="1100"/>
          </a:p>
        </p:txBody>
      </p:sp>
      <p:pic>
        <p:nvPicPr>
          <p:cNvPr id="1261321283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 flipH="0" flipV="0">
            <a:off x="5890808" y="1562461"/>
            <a:ext cx="2905528" cy="19370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6899217" name="Text 0"/>
          <p:cNvSpPr/>
          <p:nvPr/>
        </p:nvSpPr>
        <p:spPr bwMode="auto">
          <a:xfrm>
            <a:off x="496118" y="1219422"/>
            <a:ext cx="3708579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Čo sú to vlastne plasty?</a:t>
            </a:r>
            <a:endParaRPr lang="en-US" sz="2750"/>
          </a:p>
        </p:txBody>
      </p:sp>
      <p:sp>
        <p:nvSpPr>
          <p:cNvPr id="206744978" name="Text 1"/>
          <p:cNvSpPr/>
          <p:nvPr/>
        </p:nvSpPr>
        <p:spPr bwMode="auto">
          <a:xfrm>
            <a:off x="3899892" y="2169468"/>
            <a:ext cx="475267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Plasty sú syntetické alebo polosyntetické materiály, ktorých hlavnou zložkou sú </a:t>
            </a: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makromolekulové látky (polyméry)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.</a:t>
            </a:r>
            <a:endParaRPr lang="en-US" sz="1100"/>
          </a:p>
        </p:txBody>
      </p:sp>
      <p:sp>
        <p:nvSpPr>
          <p:cNvPr id="1142573145" name="Text 2"/>
          <p:cNvSpPr/>
          <p:nvPr/>
        </p:nvSpPr>
        <p:spPr bwMode="auto">
          <a:xfrm>
            <a:off x="3899892" y="2750641"/>
            <a:ext cx="4752677" cy="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33000"/>
              </a:lnSpc>
              <a:buSzPct val="100000"/>
              <a:buChar char="•"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Pôvod: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Vyrábajú sa najčastejšie chemickým spracovaním ropy, zemného plynu alebo uhlia.</a:t>
            </a:r>
            <a:endParaRPr lang="en-US" sz="1100"/>
          </a:p>
          <a:p>
            <a:pPr marL="342900" indent="-342900" algn="l">
              <a:lnSpc>
                <a:spcPct val="133000"/>
              </a:lnSpc>
              <a:buSzPct val="100000"/>
              <a:buChar char="•"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Kľúčové vlastnosti: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Sú ľahké, tvarovateľné, pevné, odolné voči korózii a majú výborné elektroizolačné schopnosti.</a:t>
            </a:r>
            <a:endParaRPr lang="en-US" sz="1100"/>
          </a:p>
        </p:txBody>
      </p:sp>
      <p:pic>
        <p:nvPicPr>
          <p:cNvPr id="1376338403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619484" y="1994727"/>
            <a:ext cx="2889802" cy="19265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0055611" name="Text 0"/>
          <p:cNvSpPr/>
          <p:nvPr/>
        </p:nvSpPr>
        <p:spPr bwMode="auto">
          <a:xfrm>
            <a:off x="496118" y="1408434"/>
            <a:ext cx="4174647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Najbežnejšie druhy plastov</a:t>
            </a:r>
            <a:endParaRPr lang="en-US" sz="2750"/>
          </a:p>
        </p:txBody>
      </p:sp>
      <p:sp>
        <p:nvSpPr>
          <p:cNvPr id="669077297" name="Text 1"/>
          <p:cNvSpPr/>
          <p:nvPr/>
        </p:nvSpPr>
        <p:spPr bwMode="auto">
          <a:xfrm>
            <a:off x="496118" y="2134938"/>
            <a:ext cx="7542346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Okolo seba denne vidíme rôzne druhy plastov. Rozlišujeme ich podľa recyklačných symbolov a ich jedinečných vlastností.</a:t>
            </a:r>
            <a:endParaRPr lang="en-US" sz="1100"/>
          </a:p>
        </p:txBody>
      </p:sp>
      <p:pic>
        <p:nvPicPr>
          <p:cNvPr id="1248780098" name="Image 0" descr="preencoded.png"/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 bwMode="auto">
          <a:xfrm>
            <a:off x="496119" y="2521223"/>
            <a:ext cx="354360" cy="354360"/>
          </a:xfrm>
          <a:prstGeom prst="rect">
            <a:avLst/>
          </a:prstGeom>
        </p:spPr>
      </p:pic>
      <p:sp>
        <p:nvSpPr>
          <p:cNvPr id="972571000" name="Text 2"/>
          <p:cNvSpPr/>
          <p:nvPr/>
        </p:nvSpPr>
        <p:spPr bwMode="auto">
          <a:xfrm>
            <a:off x="1027658" y="2521223"/>
            <a:ext cx="2067595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35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PET (Polyetyléntereftalát)</a:t>
            </a:r>
            <a:endParaRPr lang="en-US" sz="1350"/>
          </a:p>
        </p:txBody>
      </p:sp>
      <p:sp>
        <p:nvSpPr>
          <p:cNvPr id="1101033484" name="Text 3"/>
          <p:cNvSpPr/>
          <p:nvPr/>
        </p:nvSpPr>
        <p:spPr bwMode="auto">
          <a:xfrm>
            <a:off x="1027658" y="3049191"/>
            <a:ext cx="2067595" cy="680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Používa sa na nápojové fľaše a potravinové obaly. Je ľahko recyklovateľný.</a:t>
            </a:r>
            <a:endParaRPr lang="en-US" sz="1100"/>
          </a:p>
        </p:txBody>
      </p:sp>
      <p:pic>
        <p:nvPicPr>
          <p:cNvPr id="904299539" name="Image 1" descr="preencoded.png"/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 bwMode="auto">
          <a:xfrm>
            <a:off x="3272432" y="2521223"/>
            <a:ext cx="354360" cy="354360"/>
          </a:xfrm>
          <a:prstGeom prst="rect">
            <a:avLst/>
          </a:prstGeom>
        </p:spPr>
      </p:pic>
      <p:sp>
        <p:nvSpPr>
          <p:cNvPr id="675810572" name="Text 4"/>
          <p:cNvSpPr/>
          <p:nvPr/>
        </p:nvSpPr>
        <p:spPr bwMode="auto">
          <a:xfrm>
            <a:off x="3803971" y="2521222"/>
            <a:ext cx="1696606" cy="2232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35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PVC (Polyvinylchlorid)</a:t>
            </a:r>
            <a:endParaRPr lang="en-US" sz="1350"/>
          </a:p>
        </p:txBody>
      </p:sp>
      <p:sp>
        <p:nvSpPr>
          <p:cNvPr id="559021674" name="Text 5"/>
          <p:cNvSpPr/>
          <p:nvPr/>
        </p:nvSpPr>
        <p:spPr bwMode="auto">
          <a:xfrm>
            <a:off x="3803972" y="2827733"/>
            <a:ext cx="2067595" cy="9072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Nájdeme ho v potrubiach, podlahovinách či okenných profiloch. Je mimoriadne odolný.</a:t>
            </a:r>
            <a:endParaRPr lang="en-US" sz="1100"/>
          </a:p>
        </p:txBody>
      </p:sp>
      <p:pic>
        <p:nvPicPr>
          <p:cNvPr id="155315396" name="Image 2" descr="preencoded.png"/>
          <p:cNvPicPr>
            <a:picLocks noChangeAspect="1"/>
          </p:cNvPicPr>
          <p:nvPr/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 bwMode="auto">
          <a:xfrm>
            <a:off x="6048747" y="2521223"/>
            <a:ext cx="354360" cy="354360"/>
          </a:xfrm>
          <a:prstGeom prst="rect">
            <a:avLst/>
          </a:prstGeom>
        </p:spPr>
      </p:pic>
      <p:sp>
        <p:nvSpPr>
          <p:cNvPr id="2066951683" name="Text 6"/>
          <p:cNvSpPr/>
          <p:nvPr/>
        </p:nvSpPr>
        <p:spPr bwMode="auto">
          <a:xfrm>
            <a:off x="6580287" y="2521223"/>
            <a:ext cx="2067595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35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PE &amp; PP (Polyetylén a Polypropylén)</a:t>
            </a:r>
            <a:endParaRPr lang="en-US" sz="1350"/>
          </a:p>
        </p:txBody>
      </p:sp>
      <p:sp>
        <p:nvSpPr>
          <p:cNvPr id="2041021166" name="Text 7"/>
          <p:cNvSpPr/>
          <p:nvPr/>
        </p:nvSpPr>
        <p:spPr bwMode="auto">
          <a:xfrm>
            <a:off x="6580287" y="3049191"/>
            <a:ext cx="2067595" cy="680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Využívajú sa na mikroténové vrecká, vrchnáky, hračky a obaly na mliečne výrobky.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6592399" name="Text 0"/>
          <p:cNvSpPr/>
          <p:nvPr/>
        </p:nvSpPr>
        <p:spPr bwMode="auto">
          <a:xfrm>
            <a:off x="496118" y="1266675"/>
            <a:ext cx="6018768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Výhody plastov: Prečo ich používame?</a:t>
            </a:r>
            <a:endParaRPr lang="en-US" sz="2750"/>
          </a:p>
        </p:txBody>
      </p:sp>
      <p:sp>
        <p:nvSpPr>
          <p:cNvPr id="1896843329" name="Text 1"/>
          <p:cNvSpPr/>
          <p:nvPr/>
        </p:nvSpPr>
        <p:spPr bwMode="auto">
          <a:xfrm>
            <a:off x="496118" y="1993180"/>
            <a:ext cx="6174359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Plasty priniesli revolúciu do mnohých oblastí nášho života vďaka svojej nízkej cene a univerzálnosti.</a:t>
            </a:r>
            <a:endParaRPr lang="en-US" sz="1100"/>
          </a:p>
        </p:txBody>
      </p:sp>
      <p:sp>
        <p:nvSpPr>
          <p:cNvPr id="1257813765" name="Shape 2"/>
          <p:cNvSpPr/>
          <p:nvPr/>
        </p:nvSpPr>
        <p:spPr bwMode="auto">
          <a:xfrm>
            <a:off x="496119" y="2379464"/>
            <a:ext cx="2622724" cy="1497285"/>
          </a:xfrm>
          <a:prstGeom prst="roundRect">
            <a:avLst>
              <a:gd name="adj" fmla="val 1420"/>
            </a:avLst>
          </a:prstGeom>
          <a:solidFill>
            <a:srgbClr val="4C5052"/>
          </a:solidFill>
          <a:ln/>
        </p:spPr>
      </p:sp>
      <p:sp>
        <p:nvSpPr>
          <p:cNvPr id="203904336" name="Text 3"/>
          <p:cNvSpPr/>
          <p:nvPr/>
        </p:nvSpPr>
        <p:spPr bwMode="auto">
          <a:xfrm>
            <a:off x="637876" y="2521222"/>
            <a:ext cx="1487565" cy="2232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35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Medicína a hygiena</a:t>
            </a:r>
            <a:endParaRPr lang="en-US" sz="1350"/>
          </a:p>
        </p:txBody>
      </p:sp>
      <p:sp>
        <p:nvSpPr>
          <p:cNvPr id="1150835544" name="Text 4"/>
          <p:cNvSpPr/>
          <p:nvPr/>
        </p:nvSpPr>
        <p:spPr bwMode="auto">
          <a:xfrm>
            <a:off x="637877" y="2827733"/>
            <a:ext cx="2339206" cy="9072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Jednorazové injekčné striekačky, sterilné obaly na lieky, infúzne sety a ochranné pomôcky, ktoré zachraňujú životy.</a:t>
            </a:r>
            <a:endParaRPr lang="en-US" sz="1100"/>
          </a:p>
        </p:txBody>
      </p:sp>
      <p:sp>
        <p:nvSpPr>
          <p:cNvPr id="379220218" name="Shape 5"/>
          <p:cNvSpPr/>
          <p:nvPr/>
        </p:nvSpPr>
        <p:spPr bwMode="auto">
          <a:xfrm>
            <a:off x="3260601" y="2379464"/>
            <a:ext cx="2622724" cy="1497285"/>
          </a:xfrm>
          <a:prstGeom prst="roundRect">
            <a:avLst>
              <a:gd name="adj" fmla="val 1420"/>
            </a:avLst>
          </a:prstGeom>
          <a:solidFill>
            <a:srgbClr val="4C5052"/>
          </a:solidFill>
          <a:ln/>
        </p:spPr>
      </p:sp>
      <p:sp>
        <p:nvSpPr>
          <p:cNvPr id="1245009779" name="Text 6"/>
          <p:cNvSpPr/>
          <p:nvPr/>
        </p:nvSpPr>
        <p:spPr bwMode="auto">
          <a:xfrm>
            <a:off x="3402360" y="2521222"/>
            <a:ext cx="1572957" cy="2232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35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Doprava a priemysel</a:t>
            </a:r>
            <a:endParaRPr lang="en-US" sz="1350"/>
          </a:p>
        </p:txBody>
      </p:sp>
      <p:sp>
        <p:nvSpPr>
          <p:cNvPr id="1479042142" name="Text 7"/>
          <p:cNvSpPr/>
          <p:nvPr/>
        </p:nvSpPr>
        <p:spPr bwMode="auto">
          <a:xfrm>
            <a:off x="3402360" y="2827733"/>
            <a:ext cx="2339206" cy="680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Plasty znižujú hmotnosť áut a lietadiel, čo vedie k výrazne nižšej spotrebe paliva a emisií CO2.</a:t>
            </a:r>
            <a:endParaRPr lang="en-US" sz="1100"/>
          </a:p>
        </p:txBody>
      </p:sp>
      <p:sp>
        <p:nvSpPr>
          <p:cNvPr id="1638518146" name="Shape 8"/>
          <p:cNvSpPr/>
          <p:nvPr/>
        </p:nvSpPr>
        <p:spPr bwMode="auto">
          <a:xfrm>
            <a:off x="6025083" y="2379464"/>
            <a:ext cx="2622724" cy="1497285"/>
          </a:xfrm>
          <a:prstGeom prst="roundRect">
            <a:avLst>
              <a:gd name="adj" fmla="val 1420"/>
            </a:avLst>
          </a:prstGeom>
          <a:solidFill>
            <a:srgbClr val="4C5052"/>
          </a:solidFill>
          <a:ln/>
        </p:spPr>
      </p:sp>
      <p:sp>
        <p:nvSpPr>
          <p:cNvPr id="8743279" name="Text 9"/>
          <p:cNvSpPr/>
          <p:nvPr/>
        </p:nvSpPr>
        <p:spPr bwMode="auto">
          <a:xfrm>
            <a:off x="6166841" y="2521222"/>
            <a:ext cx="1968674" cy="2232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35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Domácnosť a bezpečnosť</a:t>
            </a:r>
            <a:endParaRPr lang="en-US" sz="1350"/>
          </a:p>
        </p:txBody>
      </p:sp>
      <p:sp>
        <p:nvSpPr>
          <p:cNvPr id="1953597743" name="Text 10"/>
          <p:cNvSpPr/>
          <p:nvPr/>
        </p:nvSpPr>
        <p:spPr bwMode="auto">
          <a:xfrm>
            <a:off x="6166842" y="2827733"/>
            <a:ext cx="2339206" cy="9072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Dokonalá ochrana potravín pred predčasným pokazením, izolácia elektrických káblov a vodotesné spotrebiče.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1991376" name="Text 0"/>
          <p:cNvSpPr/>
          <p:nvPr/>
        </p:nvSpPr>
        <p:spPr bwMode="auto">
          <a:xfrm>
            <a:off x="496118" y="401388"/>
            <a:ext cx="4272021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Nevýhody: Daň za pohodlie</a:t>
            </a:r>
            <a:endParaRPr lang="en-US" sz="2750"/>
          </a:p>
        </p:txBody>
      </p:sp>
      <p:sp>
        <p:nvSpPr>
          <p:cNvPr id="1271362634" name="Text 1"/>
          <p:cNvSpPr/>
          <p:nvPr/>
        </p:nvSpPr>
        <p:spPr bwMode="auto">
          <a:xfrm>
            <a:off x="496118" y="1127893"/>
            <a:ext cx="6296322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Najväčšou výhodou plastov je ich odolnosť. Tá je však zároveň ich najväčšou nevýhodou pri likvidácii.</a:t>
            </a:r>
            <a:endParaRPr lang="en-US" sz="1100"/>
          </a:p>
        </p:txBody>
      </p:sp>
      <p:pic>
        <p:nvPicPr>
          <p:cNvPr id="2076733058" name="Image 0" descr="preencoded.png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2178100" y="1514177"/>
            <a:ext cx="4787801" cy="2841575"/>
          </a:xfrm>
          <a:prstGeom prst="rect">
            <a:avLst/>
          </a:prstGeom>
        </p:spPr>
      </p:pic>
      <p:pic>
        <p:nvPicPr>
          <p:cNvPr id="491498372" name="Image 1" descr="preencoded.png"/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5873611" y="2208706"/>
            <a:ext cx="407581" cy="407582"/>
          </a:xfrm>
          <a:prstGeom prst="rect">
            <a:avLst/>
          </a:prstGeom>
        </p:spPr>
      </p:pic>
      <p:sp>
        <p:nvSpPr>
          <p:cNvPr id="2088215894" name="Text 2"/>
          <p:cNvSpPr/>
          <p:nvPr/>
        </p:nvSpPr>
        <p:spPr bwMode="auto">
          <a:xfrm>
            <a:off x="5510481" y="3582001"/>
            <a:ext cx="1190138" cy="4585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4000"/>
              </a:lnSpc>
              <a:buNone/>
              <a:defRPr/>
            </a:pPr>
            <a:r>
              <a:rPr lang="en-US" sz="14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Vniknutie do potravín</a:t>
            </a:r>
            <a:endParaRPr lang="en-US" sz="1400"/>
          </a:p>
        </p:txBody>
      </p:sp>
      <p:pic>
        <p:nvPicPr>
          <p:cNvPr id="737857997" name="Image 2" descr="preencoded.png"/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 bwMode="auto">
          <a:xfrm>
            <a:off x="4381480" y="2209470"/>
            <a:ext cx="407582" cy="407582"/>
          </a:xfrm>
          <a:prstGeom prst="rect">
            <a:avLst/>
          </a:prstGeom>
        </p:spPr>
      </p:pic>
      <p:sp>
        <p:nvSpPr>
          <p:cNvPr id="195595993" name="Text 3"/>
          <p:cNvSpPr/>
          <p:nvPr/>
        </p:nvSpPr>
        <p:spPr bwMode="auto">
          <a:xfrm>
            <a:off x="4010581" y="3582001"/>
            <a:ext cx="1190138" cy="4585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4000"/>
              </a:lnSpc>
              <a:buNone/>
              <a:defRPr/>
            </a:pPr>
            <a:r>
              <a:rPr lang="en-US" sz="14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Tvorba mikroplastov</a:t>
            </a:r>
            <a:endParaRPr lang="en-US" sz="1400"/>
          </a:p>
        </p:txBody>
      </p:sp>
      <p:pic>
        <p:nvPicPr>
          <p:cNvPr id="521359542" name="Image 3" descr="preencoded.png"/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 bwMode="auto">
          <a:xfrm>
            <a:off x="2881580" y="2209470"/>
            <a:ext cx="407582" cy="407582"/>
          </a:xfrm>
          <a:prstGeom prst="rect">
            <a:avLst/>
          </a:prstGeom>
        </p:spPr>
      </p:pic>
      <p:sp>
        <p:nvSpPr>
          <p:cNvPr id="45970617" name="Text 4"/>
          <p:cNvSpPr/>
          <p:nvPr/>
        </p:nvSpPr>
        <p:spPr bwMode="auto">
          <a:xfrm>
            <a:off x="2486226" y="3582001"/>
            <a:ext cx="1190138" cy="4585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4000"/>
              </a:lnSpc>
              <a:buNone/>
              <a:defRPr/>
            </a:pPr>
            <a:r>
              <a:rPr lang="en-US" sz="14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Dlhá životnosť</a:t>
            </a:r>
            <a:endParaRPr lang="en-US" sz="1400"/>
          </a:p>
        </p:txBody>
      </p:sp>
      <p:sp>
        <p:nvSpPr>
          <p:cNvPr id="97016984" name="Text 5"/>
          <p:cNvSpPr/>
          <p:nvPr/>
        </p:nvSpPr>
        <p:spPr bwMode="auto">
          <a:xfrm>
            <a:off x="496118" y="4515221"/>
            <a:ext cx="6437657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Plasty sa v prírode nerozkladajú na organické látky, len sa mechanicky drobia na mikroskopické častice.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6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3956322" name="Text 0"/>
          <p:cNvSpPr/>
          <p:nvPr/>
        </p:nvSpPr>
        <p:spPr bwMode="auto">
          <a:xfrm>
            <a:off x="496117" y="993054"/>
            <a:ext cx="2892930" cy="4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Recyklácia plastov</a:t>
            </a:r>
            <a:endParaRPr lang="en-US" sz="2750"/>
          </a:p>
        </p:txBody>
      </p:sp>
      <p:sp>
        <p:nvSpPr>
          <p:cNvPr id="790474856" name="Text 1"/>
          <p:cNvSpPr/>
          <p:nvPr/>
        </p:nvSpPr>
        <p:spPr bwMode="auto">
          <a:xfrm>
            <a:off x="3899891" y="1790401"/>
            <a:ext cx="3511346" cy="3561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20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Ako funguje kolobeh plastu?</a:t>
            </a:r>
            <a:endParaRPr lang="en-US" sz="2200"/>
          </a:p>
        </p:txBody>
      </p:sp>
      <p:sp>
        <p:nvSpPr>
          <p:cNvPr id="1827144429" name="Text 2"/>
          <p:cNvSpPr/>
          <p:nvPr/>
        </p:nvSpPr>
        <p:spPr bwMode="auto">
          <a:xfrm>
            <a:off x="3899892" y="2286521"/>
            <a:ext cx="475267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Správne vytriedenie plastov do žltých kontajnerov je len začiatok. Význam recyklácie spočíva v šetrení primárnych zdrojov.</a:t>
            </a:r>
            <a:endParaRPr lang="en-US" sz="1100"/>
          </a:p>
        </p:txBody>
      </p:sp>
      <p:sp>
        <p:nvSpPr>
          <p:cNvPr id="1029604359" name="Text 3"/>
          <p:cNvSpPr/>
          <p:nvPr/>
        </p:nvSpPr>
        <p:spPr bwMode="auto">
          <a:xfrm>
            <a:off x="3899892" y="2867695"/>
            <a:ext cx="4752677" cy="12331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33000"/>
              </a:lnSpc>
              <a:buSzPct val="100000"/>
              <a:buChar char="•"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Úspora ropy: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Recykláciou šetríme neobnoviteľné prírodné zdroje.</a:t>
            </a:r>
            <a:endParaRPr lang="en-US" sz="1100"/>
          </a:p>
          <a:p>
            <a:pPr marL="342900" indent="-342900" algn="l">
              <a:lnSpc>
                <a:spcPct val="133000"/>
              </a:lnSpc>
              <a:buSzPct val="100000"/>
              <a:buChar char="•"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Nové výrobky: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Z recyklovaných plastov sa vyrába flísové oblečenie, lavičky do parkov alebo nové obaly.</a:t>
            </a:r>
            <a:endParaRPr lang="en-US" sz="1100"/>
          </a:p>
          <a:p>
            <a:pPr marL="342900" indent="-342900" algn="l">
              <a:lnSpc>
                <a:spcPct val="133000"/>
              </a:lnSpc>
              <a:buSzPct val="100000"/>
              <a:buChar char="•"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Menej skládok: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Predchádzame hromadeniu odpadu na preplnených skládkach.</a:t>
            </a:r>
            <a:endParaRPr lang="en-US" sz="1100"/>
          </a:p>
        </p:txBody>
      </p:sp>
      <p:pic>
        <p:nvPicPr>
          <p:cNvPr id="1919347360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842065" y="1576434"/>
            <a:ext cx="2124043" cy="31860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7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5300553" name="Text 0"/>
          <p:cNvSpPr/>
          <p:nvPr/>
        </p:nvSpPr>
        <p:spPr bwMode="auto">
          <a:xfrm>
            <a:off x="496118" y="1084286"/>
            <a:ext cx="7202086" cy="4447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7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Výskum v domácnosti: Kde ich máme najviac?</a:t>
            </a:r>
            <a:endParaRPr lang="en-US" sz="2750"/>
          </a:p>
        </p:txBody>
      </p:sp>
      <p:sp>
        <p:nvSpPr>
          <p:cNvPr id="2101841823" name="Text 1"/>
          <p:cNvSpPr/>
          <p:nvPr/>
        </p:nvSpPr>
        <p:spPr bwMode="auto">
          <a:xfrm>
            <a:off x="496119" y="1810792"/>
            <a:ext cx="815176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Počas jedného dňa som spočítal plastové výrobky v troch rôznych miestnostiach našej domácnosti. Tu sú konkrétne zistené počty:</a:t>
            </a:r>
            <a:endParaRPr lang="en-US" sz="1100"/>
          </a:p>
        </p:txBody>
      </p:sp>
      <p:sp>
        <p:nvSpPr>
          <p:cNvPr id="2088222918" name="Shape 2"/>
          <p:cNvSpPr/>
          <p:nvPr/>
        </p:nvSpPr>
        <p:spPr bwMode="auto">
          <a:xfrm>
            <a:off x="496119" y="2423889"/>
            <a:ext cx="8151763" cy="1635323"/>
          </a:xfrm>
          <a:prstGeom prst="roundRect">
            <a:avLst>
              <a:gd name="adj" fmla="val 1300"/>
            </a:avLst>
          </a:prstGeom>
          <a:noFill/>
          <a:ln w="4763">
            <a:solidFill>
              <a:srgbClr val="FFFFFF">
                <a:alpha val="24000"/>
              </a:srgbClr>
            </a:solidFill>
            <a:prstDash val="solid"/>
          </a:ln>
        </p:spPr>
      </p:sp>
      <p:sp>
        <p:nvSpPr>
          <p:cNvPr id="2131589529" name="Shape 3"/>
          <p:cNvSpPr/>
          <p:nvPr/>
        </p:nvSpPr>
        <p:spPr bwMode="auto">
          <a:xfrm>
            <a:off x="500881" y="2428652"/>
            <a:ext cx="8142238" cy="406450"/>
          </a:xfrm>
          <a:prstGeom prst="rect">
            <a:avLst/>
          </a:prstGeom>
          <a:solidFill>
            <a:srgbClr val="FFFFFF">
              <a:alpha val="3999"/>
            </a:srgbClr>
          </a:solidFill>
          <a:ln/>
        </p:spPr>
      </p:sp>
      <p:sp>
        <p:nvSpPr>
          <p:cNvPr id="1788834168" name="Text 4"/>
          <p:cNvSpPr/>
          <p:nvPr/>
        </p:nvSpPr>
        <p:spPr bwMode="auto">
          <a:xfrm>
            <a:off x="642713" y="2518470"/>
            <a:ext cx="1200974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Miestnosť v dome</a:t>
            </a:r>
            <a:endParaRPr lang="en-US" sz="1100"/>
          </a:p>
        </p:txBody>
      </p:sp>
      <p:sp>
        <p:nvSpPr>
          <p:cNvPr id="701100613" name="Text 5"/>
          <p:cNvSpPr/>
          <p:nvPr/>
        </p:nvSpPr>
        <p:spPr bwMode="auto">
          <a:xfrm>
            <a:off x="3901975" y="2518470"/>
            <a:ext cx="1297288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Jednorazové plasty</a:t>
            </a:r>
            <a:endParaRPr lang="en-US" sz="1100"/>
          </a:p>
        </p:txBody>
      </p:sp>
      <p:sp>
        <p:nvSpPr>
          <p:cNvPr id="87406665" name="Text 6"/>
          <p:cNvSpPr/>
          <p:nvPr/>
        </p:nvSpPr>
        <p:spPr bwMode="auto">
          <a:xfrm>
            <a:off x="6344615" y="2518470"/>
            <a:ext cx="979080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 b="1">
                <a:solidFill>
                  <a:srgbClr val="D6D9D7"/>
                </a:solidFill>
                <a:latin typeface="Inter"/>
                <a:ea typeface="Inter"/>
                <a:cs typeface="Inter"/>
              </a:rPr>
              <a:t>Trvácne plasty</a:t>
            </a:r>
            <a:endParaRPr lang="en-US" sz="1100"/>
          </a:p>
        </p:txBody>
      </p:sp>
      <p:sp>
        <p:nvSpPr>
          <p:cNvPr id="801080615" name="Shape 7"/>
          <p:cNvSpPr/>
          <p:nvPr/>
        </p:nvSpPr>
        <p:spPr bwMode="auto">
          <a:xfrm>
            <a:off x="500881" y="2835101"/>
            <a:ext cx="8142238" cy="406450"/>
          </a:xfrm>
          <a:prstGeom prst="rect">
            <a:avLst/>
          </a:prstGeom>
          <a:solidFill>
            <a:srgbClr val="000000">
              <a:alpha val="3999"/>
            </a:srgbClr>
          </a:solidFill>
          <a:ln/>
        </p:spPr>
      </p:sp>
      <p:sp>
        <p:nvSpPr>
          <p:cNvPr id="378064062" name="Text 8"/>
          <p:cNvSpPr/>
          <p:nvPr/>
        </p:nvSpPr>
        <p:spPr bwMode="auto">
          <a:xfrm>
            <a:off x="642713" y="2924919"/>
            <a:ext cx="544367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Kuchyňa</a:t>
            </a:r>
            <a:endParaRPr lang="en-US" sz="1100"/>
          </a:p>
        </p:txBody>
      </p:sp>
      <p:sp>
        <p:nvSpPr>
          <p:cNvPr id="2011649435" name="Text 9"/>
          <p:cNvSpPr/>
          <p:nvPr/>
        </p:nvSpPr>
        <p:spPr bwMode="auto">
          <a:xfrm>
            <a:off x="3901975" y="2924919"/>
            <a:ext cx="1475799" cy="237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2</a:t>
            </a: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6</a:t>
            </a: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 (čistiace prostriedky)</a:t>
            </a:r>
            <a:endParaRPr lang="en-US" sz="1100"/>
          </a:p>
        </p:txBody>
      </p:sp>
      <p:sp>
        <p:nvSpPr>
          <p:cNvPr id="846637408" name="Text 10"/>
          <p:cNvSpPr/>
          <p:nvPr/>
        </p:nvSpPr>
        <p:spPr bwMode="auto">
          <a:xfrm>
            <a:off x="6344615" y="2924919"/>
            <a:ext cx="932492" cy="236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12 (spotrebiče)</a:t>
            </a:r>
            <a:endParaRPr lang="en-US" sz="1100"/>
          </a:p>
        </p:txBody>
      </p:sp>
      <p:sp>
        <p:nvSpPr>
          <p:cNvPr id="249399062" name="Shape 11"/>
          <p:cNvSpPr/>
          <p:nvPr/>
        </p:nvSpPr>
        <p:spPr bwMode="auto">
          <a:xfrm>
            <a:off x="500881" y="3241551"/>
            <a:ext cx="8142238" cy="406450"/>
          </a:xfrm>
          <a:prstGeom prst="rect">
            <a:avLst/>
          </a:prstGeom>
          <a:solidFill>
            <a:srgbClr val="FFFFFF">
              <a:alpha val="3999"/>
            </a:srgbClr>
          </a:solidFill>
          <a:ln/>
        </p:spPr>
      </p:sp>
      <p:sp>
        <p:nvSpPr>
          <p:cNvPr id="2076222513" name="Text 12"/>
          <p:cNvSpPr/>
          <p:nvPr/>
        </p:nvSpPr>
        <p:spPr bwMode="auto">
          <a:xfrm>
            <a:off x="642713" y="3331368"/>
            <a:ext cx="523084" cy="2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Kúpeľňa</a:t>
            </a:r>
            <a:endParaRPr lang="en-US" sz="1100"/>
          </a:p>
        </p:txBody>
      </p:sp>
      <p:sp>
        <p:nvSpPr>
          <p:cNvPr id="1686895185" name="Text 13"/>
          <p:cNvSpPr/>
          <p:nvPr/>
        </p:nvSpPr>
        <p:spPr bwMode="auto">
          <a:xfrm>
            <a:off x="3901975" y="3331368"/>
            <a:ext cx="1157455" cy="2354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31 (krémy, obaly..)</a:t>
            </a:r>
            <a:endParaRPr lang="en-US" sz="1100"/>
          </a:p>
        </p:txBody>
      </p:sp>
      <p:sp>
        <p:nvSpPr>
          <p:cNvPr id="825915271" name="Text 14"/>
          <p:cNvSpPr/>
          <p:nvPr/>
        </p:nvSpPr>
        <p:spPr bwMode="auto">
          <a:xfrm>
            <a:off x="6344615" y="3331368"/>
            <a:ext cx="1320821" cy="2372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8 (napr. zubná kefka)</a:t>
            </a:r>
            <a:endParaRPr lang="en-US" sz="1100"/>
          </a:p>
        </p:txBody>
      </p:sp>
      <p:sp>
        <p:nvSpPr>
          <p:cNvPr id="1646936140" name="Shape 15"/>
          <p:cNvSpPr/>
          <p:nvPr/>
        </p:nvSpPr>
        <p:spPr bwMode="auto">
          <a:xfrm>
            <a:off x="500881" y="3648001"/>
            <a:ext cx="8142238" cy="406450"/>
          </a:xfrm>
          <a:prstGeom prst="rect">
            <a:avLst/>
          </a:prstGeom>
          <a:solidFill>
            <a:srgbClr val="000000">
              <a:alpha val="3999"/>
            </a:srgbClr>
          </a:solidFill>
          <a:ln/>
        </p:spPr>
      </p:sp>
      <p:sp>
        <p:nvSpPr>
          <p:cNvPr id="879557451" name="Text 16"/>
          <p:cNvSpPr/>
          <p:nvPr/>
        </p:nvSpPr>
        <p:spPr bwMode="auto">
          <a:xfrm>
            <a:off x="642713" y="3737817"/>
            <a:ext cx="264767" cy="2318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I</a:t>
            </a:r>
            <a:r>
              <a:rPr lang="en-US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zba</a:t>
            </a:r>
            <a:endParaRPr lang="en-US" sz="1100"/>
          </a:p>
        </p:txBody>
      </p:sp>
      <p:sp>
        <p:nvSpPr>
          <p:cNvPr id="1111256352" name="Text 17"/>
          <p:cNvSpPr/>
          <p:nvPr/>
        </p:nvSpPr>
        <p:spPr bwMode="auto">
          <a:xfrm>
            <a:off x="3901975" y="3737817"/>
            <a:ext cx="140419" cy="2296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—</a:t>
            </a:r>
            <a:endParaRPr lang="en-US" sz="1100"/>
          </a:p>
        </p:txBody>
      </p:sp>
      <p:sp>
        <p:nvSpPr>
          <p:cNvPr id="946198280" name="Text 18"/>
          <p:cNvSpPr/>
          <p:nvPr/>
        </p:nvSpPr>
        <p:spPr bwMode="auto">
          <a:xfrm>
            <a:off x="6344615" y="3737817"/>
            <a:ext cx="140419" cy="2300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33000"/>
              </a:lnSpc>
              <a:buNone/>
              <a:defRPr/>
            </a:pPr>
            <a:r>
              <a:rPr lang="sk-SK" sz="1100">
                <a:solidFill>
                  <a:srgbClr val="D6D9D7"/>
                </a:solidFill>
                <a:latin typeface="Inter"/>
                <a:ea typeface="Inter"/>
                <a:cs typeface="Inter"/>
              </a:rPr>
              <a:t>—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8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3966486" name="Text 0"/>
          <p:cNvSpPr/>
          <p:nvPr/>
        </p:nvSpPr>
        <p:spPr bwMode="auto">
          <a:xfrm>
            <a:off x="496118" y="419992"/>
            <a:ext cx="3980690" cy="334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0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Vyhodnotenie domáceho výskumu</a:t>
            </a:r>
            <a:endParaRPr lang="en-US" sz="2050"/>
          </a:p>
        </p:txBody>
      </p:sp>
      <p:sp>
        <p:nvSpPr>
          <p:cNvPr id="862925716" name="Text 1"/>
          <p:cNvSpPr/>
          <p:nvPr/>
        </p:nvSpPr>
        <p:spPr bwMode="auto">
          <a:xfrm flipH="0" flipV="0">
            <a:off x="496118" y="1990830"/>
            <a:ext cx="3587741" cy="2449499"/>
          </a:xfrm>
          <a:prstGeom prst="rect">
            <a:avLst/>
          </a:prstGeom>
          <a:noFill/>
          <a:ln/>
        </p:spPr>
        <p:txBody>
          <a:bodyPr vertOverflow="overflow" horzOverflow="overflow" vert="horz" wrap="square" lIns="0" tIns="0" rIns="0" bIns="0" numCol="1" spcCol="0" rtlCol="0" fromWordArt="0" anchor="t" anchorCtr="0" forceAA="0" upright="0" compatLnSpc="0">
            <a:normAutofit/>
          </a:bodyPr>
          <a:lstStyle/>
          <a:p>
            <a:pPr marL="239821" indent="-239821" algn="l">
              <a:lnSpc>
                <a:spcPct val="117000"/>
              </a:lnSpc>
              <a:buFont typeface="Arial"/>
              <a:buChar char="•"/>
              <a:defRPr/>
            </a:pPr>
            <a:r>
              <a:rPr lang="sk-SK" sz="1400">
                <a:solidFill>
                  <a:srgbClr val="D6D9D7"/>
                </a:solidFill>
                <a:latin typeface="Inter"/>
                <a:ea typeface="Inter"/>
                <a:cs typeface="Inter"/>
              </a:rPr>
              <a:t>Najviac plastov mám vo svojej izbe. Mám tu veľa nezpočítateľných káblov a elektroniky.</a:t>
            </a:r>
            <a:r>
              <a:rPr lang="sk-SK" sz="1400">
                <a:solidFill>
                  <a:srgbClr val="D6D9D7"/>
                </a:solidFill>
                <a:latin typeface="Inter"/>
                <a:ea typeface="Inter"/>
                <a:cs typeface="Inter"/>
              </a:rPr>
              <a:t> </a:t>
            </a:r>
            <a:endParaRPr sz="1400">
              <a:solidFill>
                <a:srgbClr val="D6D9D7"/>
              </a:solidFill>
              <a:latin typeface="Inter"/>
              <a:ea typeface="Inter"/>
              <a:cs typeface="Inter"/>
            </a:endParaRPr>
          </a:p>
          <a:p>
            <a:pPr marL="239821" indent="-239821" algn="l">
              <a:lnSpc>
                <a:spcPct val="117000"/>
              </a:lnSpc>
              <a:buFont typeface="Arial"/>
              <a:buChar char="•"/>
              <a:defRPr/>
            </a:pPr>
            <a:r>
              <a:rPr lang="sk-SK" sz="1400">
                <a:solidFill>
                  <a:srgbClr val="D6D9D7"/>
                </a:solidFill>
                <a:latin typeface="Inter"/>
                <a:ea typeface="Inter"/>
                <a:cs typeface="Inter"/>
              </a:rPr>
              <a:t>Na druhej strane je v kuchyni najmenej plastov a  plastových výrobkov.</a:t>
            </a:r>
            <a:endParaRPr sz="1400"/>
          </a:p>
        </p:txBody>
      </p:sp>
      <p:pic>
        <p:nvPicPr>
          <p:cNvPr id="601524063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5841783" y="1637171"/>
            <a:ext cx="2800475" cy="1869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9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9709488" name="Text 0"/>
          <p:cNvSpPr/>
          <p:nvPr/>
        </p:nvSpPr>
        <p:spPr bwMode="auto">
          <a:xfrm>
            <a:off x="496118" y="452362"/>
            <a:ext cx="3571225" cy="334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2050">
                <a:solidFill>
                  <a:srgbClr val="F7F7F8"/>
                </a:solidFill>
                <a:latin typeface="DM Sans Medium"/>
                <a:ea typeface="DM Sans Medium"/>
                <a:cs typeface="DM Sans Medium"/>
              </a:rPr>
              <a:t>Ako môžeme plasty obmedziť?</a:t>
            </a:r>
            <a:endParaRPr lang="en-US" sz="2050"/>
          </a:p>
        </p:txBody>
      </p:sp>
      <p:sp>
        <p:nvSpPr>
          <p:cNvPr id="1508422712" name="Text 1"/>
          <p:cNvSpPr/>
          <p:nvPr/>
        </p:nvSpPr>
        <p:spPr bwMode="auto">
          <a:xfrm>
            <a:off x="496118" y="944091"/>
            <a:ext cx="5387155" cy="1506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7000"/>
              </a:lnSpc>
              <a:buNone/>
              <a:defRPr/>
            </a:pPr>
            <a:r>
              <a:rPr lang="en-US" sz="800">
                <a:solidFill>
                  <a:srgbClr val="D6D9D7"/>
                </a:solidFill>
                <a:latin typeface="Inter"/>
                <a:ea typeface="Inter"/>
                <a:cs typeface="Inter"/>
              </a:rPr>
              <a:t>Každý z nás môže prispieť k zníženiu plastového odpadu pomocou piatich jednoduchých krokov v každodennom živote.</a:t>
            </a:r>
            <a:endParaRPr lang="en-US" sz="800"/>
          </a:p>
        </p:txBody>
      </p:sp>
      <p:sp>
        <p:nvSpPr>
          <p:cNvPr id="346332103" name="Shape 2"/>
          <p:cNvSpPr/>
          <p:nvPr/>
        </p:nvSpPr>
        <p:spPr bwMode="auto">
          <a:xfrm>
            <a:off x="496119" y="1182588"/>
            <a:ext cx="425276" cy="637952"/>
          </a:xfrm>
          <a:prstGeom prst="roundRect">
            <a:avLst>
              <a:gd name="adj" fmla="val 360022"/>
            </a:avLst>
          </a:prstGeom>
          <a:solidFill>
            <a:srgbClr val="4C5052"/>
          </a:solidFill>
          <a:ln/>
        </p:spPr>
      </p:sp>
      <p:pic>
        <p:nvPicPr>
          <p:cNvPr id="1012255065" name="Image 0" descr="preencoded.png"/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 bwMode="auto">
          <a:xfrm>
            <a:off x="629022" y="1421829"/>
            <a:ext cx="159469" cy="159469"/>
          </a:xfrm>
          <a:prstGeom prst="rect">
            <a:avLst/>
          </a:prstGeom>
        </p:spPr>
      </p:pic>
      <p:sp>
        <p:nvSpPr>
          <p:cNvPr id="907607770" name="Text 3"/>
          <p:cNvSpPr/>
          <p:nvPr/>
        </p:nvSpPr>
        <p:spPr bwMode="auto">
          <a:xfrm>
            <a:off x="1001091" y="1288851"/>
            <a:ext cx="763144" cy="167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0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Vlastná taška</a:t>
            </a:r>
            <a:endParaRPr lang="en-US" sz="1000"/>
          </a:p>
        </p:txBody>
      </p:sp>
      <p:sp>
        <p:nvSpPr>
          <p:cNvPr id="119779382" name="Text 4"/>
          <p:cNvSpPr/>
          <p:nvPr/>
        </p:nvSpPr>
        <p:spPr bwMode="auto">
          <a:xfrm>
            <a:off x="1001091" y="1502717"/>
            <a:ext cx="2050680" cy="1506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7000"/>
              </a:lnSpc>
              <a:buNone/>
              <a:defRPr/>
            </a:pPr>
            <a:r>
              <a:rPr lang="en-US" sz="800">
                <a:solidFill>
                  <a:srgbClr val="D6D9D7"/>
                </a:solidFill>
                <a:latin typeface="Inter"/>
                <a:ea typeface="Inter"/>
                <a:cs typeface="Inter"/>
              </a:rPr>
              <a:t>Používajme plátenné tašky namiesto igelitiek.</a:t>
            </a:r>
            <a:endParaRPr lang="en-US" sz="800"/>
          </a:p>
        </p:txBody>
      </p:sp>
      <p:sp>
        <p:nvSpPr>
          <p:cNvPr id="1333878090" name="Shape 5"/>
          <p:cNvSpPr/>
          <p:nvPr/>
        </p:nvSpPr>
        <p:spPr bwMode="auto">
          <a:xfrm>
            <a:off x="496119" y="1900237"/>
            <a:ext cx="425276" cy="637952"/>
          </a:xfrm>
          <a:prstGeom prst="roundRect">
            <a:avLst>
              <a:gd name="adj" fmla="val 360022"/>
            </a:avLst>
          </a:prstGeom>
          <a:solidFill>
            <a:srgbClr val="4C5052"/>
          </a:solidFill>
          <a:ln/>
        </p:spPr>
      </p:sp>
      <p:pic>
        <p:nvPicPr>
          <p:cNvPr id="792277280" name="Image 1" descr="preencoded.png"/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 bwMode="auto">
          <a:xfrm>
            <a:off x="629022" y="2139479"/>
            <a:ext cx="159469" cy="159469"/>
          </a:xfrm>
          <a:prstGeom prst="rect">
            <a:avLst/>
          </a:prstGeom>
        </p:spPr>
      </p:pic>
      <p:sp>
        <p:nvSpPr>
          <p:cNvPr id="1041133016" name="Text 6"/>
          <p:cNvSpPr/>
          <p:nvPr/>
        </p:nvSpPr>
        <p:spPr bwMode="auto">
          <a:xfrm>
            <a:off x="1001091" y="2006500"/>
            <a:ext cx="1253837" cy="167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0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Znovupoužiteľná fľaša</a:t>
            </a:r>
            <a:endParaRPr lang="en-US" sz="1000"/>
          </a:p>
        </p:txBody>
      </p:sp>
      <p:sp>
        <p:nvSpPr>
          <p:cNvPr id="1551186434" name="Text 7"/>
          <p:cNvSpPr/>
          <p:nvPr/>
        </p:nvSpPr>
        <p:spPr bwMode="auto">
          <a:xfrm>
            <a:off x="1001091" y="2220366"/>
            <a:ext cx="2119936" cy="1506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7000"/>
              </a:lnSpc>
              <a:buNone/>
              <a:defRPr/>
            </a:pPr>
            <a:r>
              <a:rPr lang="en-US" sz="800">
                <a:solidFill>
                  <a:srgbClr val="D6D9D7"/>
                </a:solidFill>
                <a:latin typeface="Inter"/>
                <a:ea typeface="Inter"/>
                <a:cs typeface="Inter"/>
              </a:rPr>
              <a:t>Pime vodu z vodovodu a noste si vlastnú fľašu.</a:t>
            </a:r>
            <a:endParaRPr lang="en-US" sz="800"/>
          </a:p>
        </p:txBody>
      </p:sp>
      <p:sp>
        <p:nvSpPr>
          <p:cNvPr id="2116640336" name="Shape 8"/>
          <p:cNvSpPr/>
          <p:nvPr/>
        </p:nvSpPr>
        <p:spPr bwMode="auto">
          <a:xfrm>
            <a:off x="496119" y="2617887"/>
            <a:ext cx="425276" cy="637952"/>
          </a:xfrm>
          <a:prstGeom prst="roundRect">
            <a:avLst>
              <a:gd name="adj" fmla="val 360022"/>
            </a:avLst>
          </a:prstGeom>
          <a:solidFill>
            <a:srgbClr val="4C5052"/>
          </a:solidFill>
          <a:ln/>
        </p:spPr>
      </p:sp>
      <p:pic>
        <p:nvPicPr>
          <p:cNvPr id="408618637" name="Image 2" descr="preencoded.png"/>
          <p:cNvPicPr>
            <a:picLocks noChangeAspect="1"/>
          </p:cNvPicPr>
          <p:nvPr/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 bwMode="auto">
          <a:xfrm>
            <a:off x="629022" y="2857128"/>
            <a:ext cx="159469" cy="159469"/>
          </a:xfrm>
          <a:prstGeom prst="rect">
            <a:avLst/>
          </a:prstGeom>
        </p:spPr>
      </p:pic>
      <p:sp>
        <p:nvSpPr>
          <p:cNvPr id="1023267872" name="Text 9"/>
          <p:cNvSpPr/>
          <p:nvPr/>
        </p:nvSpPr>
        <p:spPr bwMode="auto">
          <a:xfrm>
            <a:off x="1001091" y="2724149"/>
            <a:ext cx="1038600" cy="167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0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Bezobalový nákup</a:t>
            </a:r>
            <a:endParaRPr lang="en-US" sz="1000"/>
          </a:p>
        </p:txBody>
      </p:sp>
      <p:sp>
        <p:nvSpPr>
          <p:cNvPr id="2125967182" name="Text 10"/>
          <p:cNvSpPr/>
          <p:nvPr/>
        </p:nvSpPr>
        <p:spPr bwMode="auto">
          <a:xfrm>
            <a:off x="1001091" y="2938015"/>
            <a:ext cx="2176395" cy="1506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7000"/>
              </a:lnSpc>
              <a:buNone/>
              <a:defRPr/>
            </a:pPr>
            <a:r>
              <a:rPr lang="en-US" sz="800">
                <a:solidFill>
                  <a:srgbClr val="D6D9D7"/>
                </a:solidFill>
                <a:latin typeface="Inter"/>
                <a:ea typeface="Inter"/>
                <a:cs typeface="Inter"/>
              </a:rPr>
              <a:t>Nakupujme ovocie a zeleninu voľne bez vreciek.</a:t>
            </a:r>
            <a:endParaRPr lang="en-US" sz="800"/>
          </a:p>
        </p:txBody>
      </p:sp>
      <p:sp>
        <p:nvSpPr>
          <p:cNvPr id="604978771" name="Shape 11"/>
          <p:cNvSpPr/>
          <p:nvPr/>
        </p:nvSpPr>
        <p:spPr bwMode="auto">
          <a:xfrm>
            <a:off x="496119" y="3335536"/>
            <a:ext cx="425276" cy="637952"/>
          </a:xfrm>
          <a:prstGeom prst="roundRect">
            <a:avLst>
              <a:gd name="adj" fmla="val 360022"/>
            </a:avLst>
          </a:prstGeom>
          <a:solidFill>
            <a:srgbClr val="4C5052"/>
          </a:solidFill>
          <a:ln/>
        </p:spPr>
      </p:sp>
      <p:pic>
        <p:nvPicPr>
          <p:cNvPr id="1792043937" name="Image 3" descr="preencoded.png"/>
          <p:cNvPicPr>
            <a:picLocks noChangeAspect="1"/>
          </p:cNvPicPr>
          <p:nvPr/>
        </p:nvPicPr>
        <p:blipFill rotWithShape="1"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 bwMode="auto">
          <a:xfrm>
            <a:off x="629022" y="3574777"/>
            <a:ext cx="159469" cy="159469"/>
          </a:xfrm>
          <a:prstGeom prst="rect">
            <a:avLst/>
          </a:prstGeom>
        </p:spPr>
      </p:pic>
      <p:sp>
        <p:nvSpPr>
          <p:cNvPr id="6190502" name="Text 12"/>
          <p:cNvSpPr/>
          <p:nvPr/>
        </p:nvSpPr>
        <p:spPr bwMode="auto">
          <a:xfrm>
            <a:off x="1001091" y="3441798"/>
            <a:ext cx="798494" cy="167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0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Stop pohárom</a:t>
            </a:r>
            <a:endParaRPr lang="en-US" sz="1000"/>
          </a:p>
        </p:txBody>
      </p:sp>
      <p:sp>
        <p:nvSpPr>
          <p:cNvPr id="1682408508" name="Text 13"/>
          <p:cNvSpPr/>
          <p:nvPr/>
        </p:nvSpPr>
        <p:spPr bwMode="auto">
          <a:xfrm>
            <a:off x="1001091" y="3655665"/>
            <a:ext cx="1982970" cy="1506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7000"/>
              </a:lnSpc>
              <a:buNone/>
              <a:defRPr/>
            </a:pPr>
            <a:r>
              <a:rPr lang="en-US" sz="800">
                <a:solidFill>
                  <a:srgbClr val="D6D9D7"/>
                </a:solidFill>
                <a:latin typeface="Inter"/>
                <a:ea typeface="Inter"/>
                <a:cs typeface="Inter"/>
              </a:rPr>
              <a:t>Kávu a čaj si pýtajme do vlastného hrnčeka.</a:t>
            </a:r>
            <a:endParaRPr lang="en-US" sz="800"/>
          </a:p>
        </p:txBody>
      </p:sp>
      <p:sp>
        <p:nvSpPr>
          <p:cNvPr id="1625794699" name="Shape 14"/>
          <p:cNvSpPr/>
          <p:nvPr/>
        </p:nvSpPr>
        <p:spPr bwMode="auto">
          <a:xfrm>
            <a:off x="496119" y="4053185"/>
            <a:ext cx="425276" cy="637952"/>
          </a:xfrm>
          <a:prstGeom prst="roundRect">
            <a:avLst>
              <a:gd name="adj" fmla="val 360022"/>
            </a:avLst>
          </a:prstGeom>
          <a:solidFill>
            <a:srgbClr val="4C5052"/>
          </a:solidFill>
          <a:ln/>
        </p:spPr>
      </p:sp>
      <p:pic>
        <p:nvPicPr>
          <p:cNvPr id="1252650273" name="Image 4" descr="preencoded.png"/>
          <p:cNvPicPr>
            <a:picLocks noChangeAspect="1"/>
          </p:cNvPicPr>
          <p:nvPr/>
        </p:nvPicPr>
        <p:blipFill rotWithShape="1"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 bwMode="auto">
          <a:xfrm>
            <a:off x="629022" y="4292426"/>
            <a:ext cx="159469" cy="159469"/>
          </a:xfrm>
          <a:prstGeom prst="rect">
            <a:avLst/>
          </a:prstGeom>
        </p:spPr>
      </p:pic>
      <p:sp>
        <p:nvSpPr>
          <p:cNvPr id="2006602627" name="Text 15"/>
          <p:cNvSpPr/>
          <p:nvPr/>
        </p:nvSpPr>
        <p:spPr bwMode="auto">
          <a:xfrm>
            <a:off x="1001091" y="4159447"/>
            <a:ext cx="996184" cy="167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  <a:defRPr/>
            </a:pPr>
            <a:r>
              <a:rPr lang="en-US" sz="1000">
                <a:solidFill>
                  <a:srgbClr val="D6D9D7"/>
                </a:solidFill>
                <a:latin typeface="DM Sans Medium"/>
                <a:ea typeface="DM Sans Medium"/>
                <a:cs typeface="DM Sans Medium"/>
              </a:rPr>
              <a:t>Správne triedenie</a:t>
            </a:r>
            <a:endParaRPr lang="en-US" sz="1000"/>
          </a:p>
        </p:txBody>
      </p:sp>
      <p:sp>
        <p:nvSpPr>
          <p:cNvPr id="944128524" name="Text 16"/>
          <p:cNvSpPr/>
          <p:nvPr/>
        </p:nvSpPr>
        <p:spPr bwMode="auto">
          <a:xfrm>
            <a:off x="1001091" y="4373313"/>
            <a:ext cx="2621776" cy="1506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7000"/>
              </a:lnSpc>
              <a:buNone/>
              <a:defRPr/>
            </a:pPr>
            <a:r>
              <a:rPr lang="en-US" sz="800">
                <a:solidFill>
                  <a:srgbClr val="D6D9D7"/>
                </a:solidFill>
                <a:latin typeface="Inter"/>
                <a:ea typeface="Inter"/>
                <a:cs typeface="Inter"/>
              </a:rPr>
              <a:t>Keď už plast použijeme, vždy ho vyhoďme do žltého koša.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ONLYOFFICE/9.3.1.8</Application>
  <PresentationFormat>On-screen Show (4:3)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3</cp:revision>
  <dcterms:created xsi:type="dcterms:W3CDTF">2026-05-22T12:51:22Z</dcterms:created>
  <dcterms:modified xsi:type="dcterms:W3CDTF">2026-05-22T19:05:29Z</dcterms:modified>
</cp:coreProperties>
</file>